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45" d="100"/>
          <a:sy n="145" d="100"/>
        </p:scale>
        <p:origin x="192" y="4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267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3D5C"/>
        </a:solidFill>
        <a:effectLst/>
      </p:bgPr>
    </p:bg>
    <p:spTree>
      <p:nvGrpSpPr>
        <p:cNvPr id="1" name=""/>
        <p:cNvGrpSpPr/>
        <p:nvPr/>
      </p:nvGrpSpPr>
      <p:grpSpPr>
        <a:xfrm>
          <a:off x="0" y="0"/>
          <a:ext cx="0" cy="0"/>
          <a:chOff x="0" y="0"/>
          <a:chExt cx="0" cy="0"/>
        </a:xfrm>
      </p:grpSpPr>
      <p:sp>
        <p:nvSpPr>
          <p:cNvPr id="2" name="Shape 0"/>
          <p:cNvSpPr/>
          <p:nvPr/>
        </p:nvSpPr>
        <p:spPr>
          <a:xfrm>
            <a:off x="0" y="5486400"/>
            <a:ext cx="6095848" cy="1371600"/>
          </a:xfrm>
          <a:prstGeom prst="rect">
            <a:avLst/>
          </a:prstGeom>
          <a:solidFill>
            <a:srgbClr val="2E86C1">
              <a:alpha val="55000"/>
            </a:srgbClr>
          </a:solidFill>
          <a:ln/>
        </p:spPr>
      </p:sp>
      <p:sp>
        <p:nvSpPr>
          <p:cNvPr id="3" name="Shape 1"/>
          <p:cNvSpPr/>
          <p:nvPr/>
        </p:nvSpPr>
        <p:spPr>
          <a:xfrm>
            <a:off x="6095848" y="5486400"/>
            <a:ext cx="6095848" cy="1371600"/>
          </a:xfrm>
          <a:prstGeom prst="rect">
            <a:avLst/>
          </a:prstGeom>
          <a:solidFill>
            <a:srgbClr val="C1440E">
              <a:alpha val="55000"/>
            </a:srgbClr>
          </a:solidFill>
          <a:ln/>
        </p:spPr>
      </p:sp>
      <p:sp>
        <p:nvSpPr>
          <p:cNvPr id="4" name="Text 2"/>
          <p:cNvSpPr/>
          <p:nvPr/>
        </p:nvSpPr>
        <p:spPr>
          <a:xfrm>
            <a:off x="822960" y="1325880"/>
            <a:ext cx="10515600" cy="365760"/>
          </a:xfrm>
          <a:prstGeom prst="rect">
            <a:avLst/>
          </a:prstGeom>
          <a:noFill/>
          <a:ln/>
        </p:spPr>
        <p:txBody>
          <a:bodyPr wrap="square" rtlCol="0" anchor="ctr"/>
          <a:lstStyle/>
          <a:p>
            <a:pPr marL="0" indent="0">
              <a:buNone/>
            </a:pPr>
            <a:r>
              <a:rPr lang="en-US" sz="1500" b="1" kern="0" spc="300" dirty="0">
                <a:solidFill>
                  <a:srgbClr val="CADCFC"/>
                </a:solidFill>
                <a:latin typeface="Calibri" pitchFamily="34" charset="0"/>
                <a:ea typeface="Calibri" pitchFamily="34" charset="-122"/>
                <a:cs typeface="Calibri" pitchFamily="34" charset="-120"/>
              </a:rPr>
              <a:t>HYDROCLIMATOLOGY · LOWER MISSISSIPPI</a:t>
            </a:r>
            <a:endParaRPr lang="en-US" sz="1500" dirty="0"/>
          </a:p>
        </p:txBody>
      </p:sp>
      <p:sp>
        <p:nvSpPr>
          <p:cNvPr id="5" name="Text 3"/>
          <p:cNvSpPr/>
          <p:nvPr/>
        </p:nvSpPr>
        <p:spPr>
          <a:xfrm>
            <a:off x="777240" y="1828800"/>
            <a:ext cx="10698480" cy="1554480"/>
          </a:xfrm>
          <a:prstGeom prst="rect">
            <a:avLst/>
          </a:prstGeom>
          <a:noFill/>
          <a:ln/>
        </p:spPr>
        <p:txBody>
          <a:bodyPr wrap="square" rtlCol="0" anchor="ctr"/>
          <a:lstStyle/>
          <a:p>
            <a:pPr marL="0" indent="0">
              <a:lnSpc>
                <a:spcPts val="4200"/>
              </a:lnSpc>
              <a:buNone/>
            </a:pPr>
            <a:r>
              <a:rPr lang="en-US" sz="3800" b="1" dirty="0">
                <a:solidFill>
                  <a:srgbClr val="FFFFFF"/>
                </a:solidFill>
                <a:latin typeface="Cambria" pitchFamily="34" charset="0"/>
                <a:ea typeface="Cambria" pitchFamily="34" charset="-122"/>
                <a:cs typeface="Cambria" pitchFamily="34" charset="-120"/>
              </a:rPr>
              <a:t>Precipitation as a predictor of flow extremes at Tarbert Landing</a:t>
            </a:r>
            <a:endParaRPr lang="en-US" sz="3800" dirty="0"/>
          </a:p>
        </p:txBody>
      </p:sp>
      <p:sp>
        <p:nvSpPr>
          <p:cNvPr id="6" name="Text 4"/>
          <p:cNvSpPr/>
          <p:nvPr/>
        </p:nvSpPr>
        <p:spPr>
          <a:xfrm>
            <a:off x="822960" y="3611880"/>
            <a:ext cx="10241280" cy="914400"/>
          </a:xfrm>
          <a:prstGeom prst="rect">
            <a:avLst/>
          </a:prstGeom>
          <a:noFill/>
          <a:ln/>
        </p:spPr>
        <p:txBody>
          <a:bodyPr wrap="square" rtlCol="0" anchor="ctr"/>
          <a:lstStyle/>
          <a:p>
            <a:pPr marL="0" indent="0">
              <a:lnSpc>
                <a:spcPts val="2300"/>
              </a:lnSpc>
              <a:buNone/>
            </a:pPr>
            <a:r>
              <a:rPr lang="en-US" sz="1600" dirty="0">
                <a:solidFill>
                  <a:srgbClr val="CADCFC"/>
                </a:solidFill>
                <a:latin typeface="Calibri" pitchFamily="34" charset="0"/>
                <a:ea typeface="Calibri" pitchFamily="34" charset="-122"/>
                <a:cs typeface="Calibri" pitchFamily="34" charset="-120"/>
              </a:rPr>
              <a:t>An out-of-sample classification and analog-composite analysis of Mississippi River discharge (1930–2026) from basin precipitation over six contributing sub-basins (1901–2024).</a:t>
            </a:r>
            <a:endParaRPr lang="en-US" sz="1600" dirty="0"/>
          </a:p>
        </p:txBody>
      </p:sp>
      <p:sp>
        <p:nvSpPr>
          <p:cNvPr id="7" name="Text 5"/>
          <p:cNvSpPr/>
          <p:nvPr/>
        </p:nvSpPr>
        <p:spPr>
          <a:xfrm>
            <a:off x="822960" y="5806440"/>
            <a:ext cx="5486400" cy="36576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Methods and interpretation</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2</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OBJECTIVE &amp; DATA</a:t>
            </a:r>
            <a:endParaRPr lang="en-US" sz="1200" dirty="0"/>
          </a:p>
        </p:txBody>
      </p:sp>
      <p:sp>
        <p:nvSpPr>
          <p:cNvPr id="5" name="Text 3"/>
          <p:cNvSpPr/>
          <p:nvPr/>
        </p:nvSpPr>
        <p:spPr>
          <a:xfrm>
            <a:off x="548640" y="749808"/>
            <a:ext cx="10972800" cy="548640"/>
          </a:xfrm>
          <a:prstGeom prst="rect">
            <a:avLst/>
          </a:prstGeom>
          <a:noFill/>
          <a:ln/>
        </p:spPr>
        <p:txBody>
          <a:bodyPr wrap="square" rtlCol="0" anchor="ctr"/>
          <a:lstStyle/>
          <a:p>
            <a:pPr marL="0" indent="0">
              <a:buNone/>
            </a:pPr>
            <a:r>
              <a:rPr lang="en-US" sz="3200" b="1" dirty="0">
                <a:solidFill>
                  <a:srgbClr val="152730"/>
                </a:solidFill>
                <a:latin typeface="Cambria" pitchFamily="34" charset="0"/>
                <a:ea typeface="Cambria" pitchFamily="34" charset="-122"/>
                <a:cs typeface="Cambria" pitchFamily="34" charset="-120"/>
              </a:rPr>
              <a:t>Question, data, and design</a:t>
            </a:r>
            <a:endParaRPr lang="en-US" sz="3200" dirty="0"/>
          </a:p>
        </p:txBody>
      </p:sp>
      <p:sp>
        <p:nvSpPr>
          <p:cNvPr id="6" name="Text 4"/>
          <p:cNvSpPr/>
          <p:nvPr/>
        </p:nvSpPr>
        <p:spPr>
          <a:xfrm>
            <a:off x="548640" y="1371600"/>
            <a:ext cx="11064240" cy="457200"/>
          </a:xfrm>
          <a:prstGeom prst="rect">
            <a:avLst/>
          </a:prstGeom>
          <a:noFill/>
          <a:ln/>
        </p:spPr>
        <p:txBody>
          <a:bodyPr wrap="square" rtlCol="0" anchor="ctr"/>
          <a:lstStyle/>
          <a:p>
            <a:pPr marL="0" indent="0">
              <a:buNone/>
            </a:pPr>
            <a:r>
              <a:rPr lang="en-US" sz="1500" i="1" dirty="0">
                <a:solidFill>
                  <a:srgbClr val="5B6B73"/>
                </a:solidFill>
                <a:latin typeface="Calibri" pitchFamily="34" charset="0"/>
                <a:ea typeface="Calibri" pitchFamily="34" charset="-122"/>
                <a:cs typeface="Calibri" pitchFamily="34" charset="-120"/>
              </a:rPr>
              <a:t>To what extent is basin precipitation alone sufficient to discriminate the flood and drought extremes of Mississippi discharge at its lowermost gauge?</a:t>
            </a:r>
            <a:endParaRPr lang="en-US" sz="1500" dirty="0"/>
          </a:p>
        </p:txBody>
      </p:sp>
      <p:sp>
        <p:nvSpPr>
          <p:cNvPr id="7" name="Shape 5"/>
          <p:cNvSpPr/>
          <p:nvPr/>
        </p:nvSpPr>
        <p:spPr>
          <a:xfrm>
            <a:off x="548640" y="1965960"/>
            <a:ext cx="5074920" cy="1298448"/>
          </a:xfrm>
          <a:prstGeom prst="roundRect">
            <a:avLst>
              <a:gd name="adj" fmla="val 5634"/>
            </a:avLst>
          </a:prstGeom>
          <a:solidFill>
            <a:srgbClr val="FFFFFF"/>
          </a:solidFill>
          <a:ln w="12700">
            <a:solidFill>
              <a:srgbClr val="DCE4E8"/>
            </a:solidFill>
            <a:prstDash val="solid"/>
          </a:ln>
          <a:effectLst>
            <a:outerShdw blurRad="76200" dist="25400" dir="5400000" algn="bl" rotWithShape="0">
              <a:srgbClr val="9AA7AE">
                <a:alpha val="35000"/>
              </a:srgbClr>
            </a:outerShdw>
          </a:effectLst>
        </p:spPr>
      </p:sp>
      <p:sp>
        <p:nvSpPr>
          <p:cNvPr id="8" name="Text 6"/>
          <p:cNvSpPr/>
          <p:nvPr/>
        </p:nvSpPr>
        <p:spPr>
          <a:xfrm>
            <a:off x="713232" y="2130552"/>
            <a:ext cx="457200" cy="457200"/>
          </a:xfrm>
          <a:prstGeom prst="rect">
            <a:avLst/>
          </a:prstGeom>
          <a:noFill/>
          <a:ln/>
        </p:spPr>
        <p:txBody>
          <a:bodyPr wrap="square" rtlCol="0" anchor="ctr"/>
          <a:lstStyle/>
          <a:p>
            <a:pPr marL="0" indent="0" algn="ctr">
              <a:buNone/>
            </a:pPr>
            <a:r>
              <a:rPr lang="en-US" sz="2600" b="1" dirty="0">
                <a:solidFill>
                  <a:srgbClr val="2E86C1"/>
                </a:solidFill>
                <a:latin typeface="Cambria" pitchFamily="34" charset="0"/>
                <a:ea typeface="Cambria" pitchFamily="34" charset="-122"/>
                <a:cs typeface="Cambria" pitchFamily="34" charset="-120"/>
              </a:rPr>
              <a:t>1</a:t>
            </a:r>
            <a:endParaRPr lang="en-US" sz="2600" dirty="0"/>
          </a:p>
        </p:txBody>
      </p:sp>
      <p:sp>
        <p:nvSpPr>
          <p:cNvPr id="9" name="Text 7"/>
          <p:cNvSpPr/>
          <p:nvPr/>
        </p:nvSpPr>
        <p:spPr>
          <a:xfrm>
            <a:off x="1234440" y="2112264"/>
            <a:ext cx="4251960" cy="320040"/>
          </a:xfrm>
          <a:prstGeom prst="rect">
            <a:avLst/>
          </a:prstGeom>
          <a:noFill/>
          <a:ln/>
        </p:spPr>
        <p:txBody>
          <a:bodyPr wrap="square" rtlCol="0" anchor="ctr"/>
          <a:lstStyle/>
          <a:p>
            <a:pPr marL="0" indent="0">
              <a:buNone/>
            </a:pPr>
            <a:r>
              <a:rPr lang="en-US" sz="1500" b="1" dirty="0">
                <a:solidFill>
                  <a:srgbClr val="152730"/>
                </a:solidFill>
                <a:latin typeface="Calibri" pitchFamily="34" charset="0"/>
                <a:ea typeface="Calibri" pitchFamily="34" charset="-122"/>
                <a:cs typeface="Calibri" pitchFamily="34" charset="-120"/>
              </a:rPr>
              <a:t>Extremes defined per calendar month</a:t>
            </a:r>
            <a:endParaRPr lang="en-US" sz="1500" dirty="0"/>
          </a:p>
        </p:txBody>
      </p:sp>
      <p:sp>
        <p:nvSpPr>
          <p:cNvPr id="10" name="Text 8"/>
          <p:cNvSpPr/>
          <p:nvPr/>
        </p:nvSpPr>
        <p:spPr>
          <a:xfrm>
            <a:off x="1234440" y="2441448"/>
            <a:ext cx="4315968" cy="777240"/>
          </a:xfrm>
          <a:prstGeom prst="rect">
            <a:avLst/>
          </a:prstGeom>
          <a:noFill/>
          <a:ln/>
        </p:spPr>
        <p:txBody>
          <a:bodyPr wrap="square" rtlCol="0" anchor="ctr"/>
          <a:lstStyle/>
          <a:p>
            <a:pPr marL="0" indent="0">
              <a:lnSpc>
                <a:spcPts val="1350"/>
              </a:lnSpc>
              <a:buNone/>
            </a:pPr>
            <a:r>
              <a:rPr lang="en-US" sz="1100" dirty="0">
                <a:solidFill>
                  <a:srgbClr val="5B6B73"/>
                </a:solidFill>
                <a:latin typeface="Calibri" pitchFamily="34" charset="0"/>
                <a:ea typeface="Calibri" pitchFamily="34" charset="-122"/>
                <a:cs typeface="Calibri" pitchFamily="34" charset="-120"/>
              </a:rPr>
              <a:t>High-flow months are the upper 5%, and low-flow the lower 10%, of each calendar month's discharge relative to 1930–1989. Conditioning on month removes the seasonal cycle.</a:t>
            </a:r>
            <a:endParaRPr lang="en-US" sz="1100" dirty="0"/>
          </a:p>
        </p:txBody>
      </p:sp>
      <p:sp>
        <p:nvSpPr>
          <p:cNvPr id="11" name="Shape 9"/>
          <p:cNvSpPr/>
          <p:nvPr/>
        </p:nvSpPr>
        <p:spPr>
          <a:xfrm>
            <a:off x="548640" y="3410712"/>
            <a:ext cx="5074920" cy="1298448"/>
          </a:xfrm>
          <a:prstGeom prst="roundRect">
            <a:avLst>
              <a:gd name="adj" fmla="val 5634"/>
            </a:avLst>
          </a:prstGeom>
          <a:solidFill>
            <a:srgbClr val="FFFFFF"/>
          </a:solidFill>
          <a:ln w="12700">
            <a:solidFill>
              <a:srgbClr val="DCE4E8"/>
            </a:solidFill>
            <a:prstDash val="solid"/>
          </a:ln>
          <a:effectLst>
            <a:outerShdw blurRad="76200" dist="25400" dir="5400000" algn="bl" rotWithShape="0">
              <a:srgbClr val="9AA7AE">
                <a:alpha val="35000"/>
              </a:srgbClr>
            </a:outerShdw>
          </a:effectLst>
        </p:spPr>
      </p:sp>
      <p:sp>
        <p:nvSpPr>
          <p:cNvPr id="12" name="Text 10"/>
          <p:cNvSpPr/>
          <p:nvPr/>
        </p:nvSpPr>
        <p:spPr>
          <a:xfrm>
            <a:off x="713232" y="3575304"/>
            <a:ext cx="457200" cy="457200"/>
          </a:xfrm>
          <a:prstGeom prst="rect">
            <a:avLst/>
          </a:prstGeom>
          <a:noFill/>
          <a:ln/>
        </p:spPr>
        <p:txBody>
          <a:bodyPr wrap="square" rtlCol="0" anchor="ctr"/>
          <a:lstStyle/>
          <a:p>
            <a:pPr marL="0" indent="0" algn="ctr">
              <a:buNone/>
            </a:pPr>
            <a:r>
              <a:rPr lang="en-US" sz="2600" b="1" dirty="0">
                <a:solidFill>
                  <a:srgbClr val="2E86C1"/>
                </a:solidFill>
                <a:latin typeface="Cambria" pitchFamily="34" charset="0"/>
                <a:ea typeface="Cambria" pitchFamily="34" charset="-122"/>
                <a:cs typeface="Cambria" pitchFamily="34" charset="-120"/>
              </a:rPr>
              <a:t>2</a:t>
            </a:r>
            <a:endParaRPr lang="en-US" sz="2600" dirty="0"/>
          </a:p>
        </p:txBody>
      </p:sp>
      <p:sp>
        <p:nvSpPr>
          <p:cNvPr id="13" name="Text 11"/>
          <p:cNvSpPr/>
          <p:nvPr/>
        </p:nvSpPr>
        <p:spPr>
          <a:xfrm>
            <a:off x="1234440" y="3557016"/>
            <a:ext cx="4251960" cy="320040"/>
          </a:xfrm>
          <a:prstGeom prst="rect">
            <a:avLst/>
          </a:prstGeom>
          <a:noFill/>
          <a:ln/>
        </p:spPr>
        <p:txBody>
          <a:bodyPr wrap="square" rtlCol="0" anchor="ctr"/>
          <a:lstStyle/>
          <a:p>
            <a:pPr marL="0" indent="0">
              <a:buNone/>
            </a:pPr>
            <a:r>
              <a:rPr lang="en-US" sz="1500" b="1" dirty="0">
                <a:solidFill>
                  <a:srgbClr val="152730"/>
                </a:solidFill>
                <a:latin typeface="Calibri" pitchFamily="34" charset="0"/>
                <a:ea typeface="Calibri" pitchFamily="34" charset="-122"/>
                <a:cs typeface="Calibri" pitchFamily="34" charset="-120"/>
              </a:rPr>
              <a:t>Precipitation scored by discrimination</a:t>
            </a:r>
            <a:endParaRPr lang="en-US" sz="1500" dirty="0"/>
          </a:p>
        </p:txBody>
      </p:sp>
      <p:sp>
        <p:nvSpPr>
          <p:cNvPr id="14" name="Text 12"/>
          <p:cNvSpPr/>
          <p:nvPr/>
        </p:nvSpPr>
        <p:spPr>
          <a:xfrm>
            <a:off x="1234440" y="3886200"/>
            <a:ext cx="4315968" cy="777240"/>
          </a:xfrm>
          <a:prstGeom prst="rect">
            <a:avLst/>
          </a:prstGeom>
          <a:noFill/>
          <a:ln/>
        </p:spPr>
        <p:txBody>
          <a:bodyPr wrap="square" rtlCol="0" anchor="ctr"/>
          <a:lstStyle/>
          <a:p>
            <a:pPr marL="0" indent="0">
              <a:lnSpc>
                <a:spcPts val="1350"/>
              </a:lnSpc>
              <a:buNone/>
            </a:pPr>
            <a:r>
              <a:rPr lang="en-US" sz="1100" dirty="0">
                <a:solidFill>
                  <a:srgbClr val="5B6B73"/>
                </a:solidFill>
                <a:latin typeface="Calibri" pitchFamily="34" charset="0"/>
                <a:ea typeface="Calibri" pitchFamily="34" charset="-122"/>
                <a:cs typeface="Calibri" pitchFamily="34" charset="-120"/>
              </a:rPr>
              <a:t>Basin precipitation is accumulated over 1–36-month windows, ranked against climatology, and evaluated by AUC — the separation it achieves between extreme and ordinary months.</a:t>
            </a:r>
            <a:endParaRPr lang="en-US" sz="1100" dirty="0"/>
          </a:p>
        </p:txBody>
      </p:sp>
      <p:sp>
        <p:nvSpPr>
          <p:cNvPr id="15" name="Shape 13"/>
          <p:cNvSpPr/>
          <p:nvPr/>
        </p:nvSpPr>
        <p:spPr>
          <a:xfrm>
            <a:off x="548640" y="4855464"/>
            <a:ext cx="5074920" cy="1298448"/>
          </a:xfrm>
          <a:prstGeom prst="roundRect">
            <a:avLst>
              <a:gd name="adj" fmla="val 5634"/>
            </a:avLst>
          </a:prstGeom>
          <a:solidFill>
            <a:srgbClr val="FFFFFF"/>
          </a:solidFill>
          <a:ln w="12700">
            <a:solidFill>
              <a:srgbClr val="DCE4E8"/>
            </a:solidFill>
            <a:prstDash val="solid"/>
          </a:ln>
          <a:effectLst>
            <a:outerShdw blurRad="76200" dist="25400" dir="5400000" algn="bl" rotWithShape="0">
              <a:srgbClr val="9AA7AE">
                <a:alpha val="35000"/>
              </a:srgbClr>
            </a:outerShdw>
          </a:effectLst>
        </p:spPr>
      </p:sp>
      <p:sp>
        <p:nvSpPr>
          <p:cNvPr id="16" name="Text 14"/>
          <p:cNvSpPr/>
          <p:nvPr/>
        </p:nvSpPr>
        <p:spPr>
          <a:xfrm>
            <a:off x="713232" y="5020056"/>
            <a:ext cx="457200" cy="457200"/>
          </a:xfrm>
          <a:prstGeom prst="rect">
            <a:avLst/>
          </a:prstGeom>
          <a:noFill/>
          <a:ln/>
        </p:spPr>
        <p:txBody>
          <a:bodyPr wrap="square" rtlCol="0" anchor="ctr"/>
          <a:lstStyle/>
          <a:p>
            <a:pPr marL="0" indent="0" algn="ctr">
              <a:buNone/>
            </a:pPr>
            <a:r>
              <a:rPr lang="en-US" sz="2600" b="1" dirty="0">
                <a:solidFill>
                  <a:srgbClr val="C1440E"/>
                </a:solidFill>
                <a:latin typeface="Cambria" pitchFamily="34" charset="0"/>
                <a:ea typeface="Cambria" pitchFamily="34" charset="-122"/>
                <a:cs typeface="Cambria" pitchFamily="34" charset="-120"/>
              </a:rPr>
              <a:t>3</a:t>
            </a:r>
            <a:endParaRPr lang="en-US" sz="2600" dirty="0"/>
          </a:p>
        </p:txBody>
      </p:sp>
      <p:sp>
        <p:nvSpPr>
          <p:cNvPr id="17" name="Text 15"/>
          <p:cNvSpPr/>
          <p:nvPr/>
        </p:nvSpPr>
        <p:spPr>
          <a:xfrm>
            <a:off x="1234440" y="5001768"/>
            <a:ext cx="4251960" cy="320040"/>
          </a:xfrm>
          <a:prstGeom prst="rect">
            <a:avLst/>
          </a:prstGeom>
          <a:noFill/>
          <a:ln/>
        </p:spPr>
        <p:txBody>
          <a:bodyPr wrap="square" rtlCol="0" anchor="ctr"/>
          <a:lstStyle/>
          <a:p>
            <a:pPr marL="0" indent="0">
              <a:buNone/>
            </a:pPr>
            <a:r>
              <a:rPr lang="en-US" sz="1500" b="1" dirty="0">
                <a:solidFill>
                  <a:srgbClr val="152730"/>
                </a:solidFill>
                <a:latin typeface="Calibri" pitchFamily="34" charset="0"/>
                <a:ea typeface="Calibri" pitchFamily="34" charset="-122"/>
                <a:cs typeface="Calibri" pitchFamily="34" charset="-120"/>
              </a:rPr>
              <a:t>Strict out-of-sample validation</a:t>
            </a:r>
            <a:endParaRPr lang="en-US" sz="1500" dirty="0"/>
          </a:p>
        </p:txBody>
      </p:sp>
      <p:sp>
        <p:nvSpPr>
          <p:cNvPr id="18" name="Text 16"/>
          <p:cNvSpPr/>
          <p:nvPr/>
        </p:nvSpPr>
        <p:spPr>
          <a:xfrm>
            <a:off x="1234440" y="5330952"/>
            <a:ext cx="4315968" cy="777240"/>
          </a:xfrm>
          <a:prstGeom prst="rect">
            <a:avLst/>
          </a:prstGeom>
          <a:noFill/>
          <a:ln/>
        </p:spPr>
        <p:txBody>
          <a:bodyPr wrap="square" rtlCol="0" anchor="ctr"/>
          <a:lstStyle/>
          <a:p>
            <a:pPr marL="0" indent="0">
              <a:lnSpc>
                <a:spcPts val="1350"/>
              </a:lnSpc>
              <a:buNone/>
            </a:pPr>
            <a:r>
              <a:rPr lang="en-US" sz="1100" dirty="0">
                <a:solidFill>
                  <a:srgbClr val="5B6B73"/>
                </a:solidFill>
                <a:latin typeface="Calibri" pitchFamily="34" charset="0"/>
                <a:ea typeface="Calibri" pitchFamily="34" charset="-122"/>
                <a:cs typeface="Calibri" pitchFamily="34" charset="-120"/>
              </a:rPr>
              <a:t>Estimation uses 1930–1989; evaluation uses 1990–2024 (420 withheld months). All reported skill is out-of-sample unless otherwise noted.</a:t>
            </a:r>
            <a:endParaRPr lang="en-US" sz="1100" dirty="0"/>
          </a:p>
        </p:txBody>
      </p:sp>
      <p:sp>
        <p:nvSpPr>
          <p:cNvPr id="19" name="Text 17"/>
          <p:cNvSpPr/>
          <p:nvPr/>
        </p:nvSpPr>
        <p:spPr>
          <a:xfrm>
            <a:off x="5943600" y="1874520"/>
            <a:ext cx="5669280" cy="320040"/>
          </a:xfrm>
          <a:prstGeom prst="rect">
            <a:avLst/>
          </a:prstGeom>
          <a:noFill/>
          <a:ln/>
        </p:spPr>
        <p:txBody>
          <a:bodyPr wrap="square" rtlCol="0" anchor="ctr"/>
          <a:lstStyle/>
          <a:p>
            <a:pPr marL="0" indent="0">
              <a:buNone/>
            </a:pPr>
            <a:r>
              <a:rPr lang="en-US" sz="1400" b="1" dirty="0">
                <a:solidFill>
                  <a:srgbClr val="152730"/>
                </a:solidFill>
                <a:latin typeface="Calibri" pitchFamily="34" charset="0"/>
                <a:ea typeface="Calibri" pitchFamily="34" charset="-122"/>
                <a:cs typeface="Calibri" pitchFamily="34" charset="-120"/>
              </a:rPr>
              <a:t>Coupled precipitation and discharge records</a:t>
            </a:r>
            <a:endParaRPr lang="en-US" sz="1400" dirty="0"/>
          </a:p>
        </p:txBody>
      </p:sp>
      <p:pic>
        <p:nvPicPr>
          <p:cNvPr id="20" name="Image 0" descr="/home/claude/fig/f1_timeseries.png"/>
          <p:cNvPicPr>
            <a:picLocks noChangeAspect="1"/>
          </p:cNvPicPr>
          <p:nvPr/>
        </p:nvPicPr>
        <p:blipFill>
          <a:blip r:embed="rId3"/>
          <a:stretch>
            <a:fillRect/>
          </a:stretch>
        </p:blipFill>
        <p:spPr>
          <a:xfrm>
            <a:off x="5897880" y="2194560"/>
            <a:ext cx="5806440" cy="2057400"/>
          </a:xfrm>
          <a:prstGeom prst="rect">
            <a:avLst/>
          </a:prstGeom>
        </p:spPr>
      </p:pic>
      <p:sp>
        <p:nvSpPr>
          <p:cNvPr id="21" name="Text 18"/>
          <p:cNvSpPr/>
          <p:nvPr/>
        </p:nvSpPr>
        <p:spPr>
          <a:xfrm>
            <a:off x="5943600" y="4343400"/>
            <a:ext cx="5715000" cy="640080"/>
          </a:xfrm>
          <a:prstGeom prst="rect">
            <a:avLst/>
          </a:prstGeom>
          <a:noFill/>
          <a:ln/>
        </p:spPr>
        <p:txBody>
          <a:bodyPr wrap="square" rtlCol="0" anchor="ctr"/>
          <a:lstStyle/>
          <a:p>
            <a:pPr marL="0" indent="0">
              <a:lnSpc>
                <a:spcPts val="1400"/>
              </a:lnSpc>
              <a:buNone/>
            </a:pPr>
            <a:r>
              <a:rPr lang="en-US" sz="1100" i="1" dirty="0">
                <a:solidFill>
                  <a:srgbClr val="5B6B73"/>
                </a:solidFill>
                <a:latin typeface="Calibri" pitchFamily="34" charset="0"/>
                <a:ea typeface="Calibri" pitchFamily="34" charset="-122"/>
                <a:cs typeface="Calibri" pitchFamily="34" charset="-120"/>
              </a:rPr>
              <a:t>Basin precipitation (teal) and Tarbert runoff-equivalent (navy), 1930–2024. The evident covariation is the premise the analysis renders quantitative.</a:t>
            </a:r>
            <a:endParaRPr lang="en-US" sz="1100" dirty="0"/>
          </a:p>
        </p:txBody>
      </p:sp>
      <p:sp>
        <p:nvSpPr>
          <p:cNvPr id="22" name="Text 19"/>
          <p:cNvSpPr/>
          <p:nvPr/>
        </p:nvSpPr>
        <p:spPr>
          <a:xfrm>
            <a:off x="5943600" y="5120640"/>
            <a:ext cx="5760720" cy="365760"/>
          </a:xfrm>
          <a:prstGeom prst="rect">
            <a:avLst/>
          </a:prstGeom>
          <a:noFill/>
          <a:ln/>
        </p:spPr>
        <p:txBody>
          <a:bodyPr wrap="square" rtlCol="0" anchor="ctr"/>
          <a:lstStyle/>
          <a:p>
            <a:pPr marL="0" indent="0">
              <a:buNone/>
            </a:pPr>
            <a:r>
              <a:rPr lang="en-US" sz="1200" b="1" dirty="0">
                <a:solidFill>
                  <a:srgbClr val="0B3D5C"/>
                </a:solidFill>
                <a:latin typeface="Calibri" pitchFamily="34" charset="0"/>
                <a:ea typeface="Calibri" pitchFamily="34" charset="-122"/>
                <a:cs typeface="Calibri" pitchFamily="34" charset="-120"/>
              </a:rPr>
              <a:t>1,140 </a:t>
            </a:r>
            <a:r>
              <a:rPr lang="en-US" sz="1200" dirty="0">
                <a:solidFill>
                  <a:srgbClr val="5B6B73"/>
                </a:solidFill>
                <a:latin typeface="Calibri" pitchFamily="34" charset="0"/>
                <a:ea typeface="Calibri" pitchFamily="34" charset="-122"/>
                <a:cs typeface="Calibri" pitchFamily="34" charset="-120"/>
              </a:rPr>
              <a:t>overlapping months   ·   </a:t>
            </a:r>
            <a:r>
              <a:rPr lang="en-US" sz="1200" b="1" dirty="0">
                <a:solidFill>
                  <a:srgbClr val="0B3D5C"/>
                </a:solidFill>
                <a:latin typeface="Calibri" pitchFamily="34" charset="0"/>
                <a:ea typeface="Calibri" pitchFamily="34" charset="-122"/>
                <a:cs typeface="Calibri" pitchFamily="34" charset="-120"/>
              </a:rPr>
              <a:t>&gt;99.9% </a:t>
            </a:r>
            <a:r>
              <a:rPr lang="en-US" sz="1200" dirty="0">
                <a:solidFill>
                  <a:srgbClr val="5B6B73"/>
                </a:solidFill>
                <a:latin typeface="Calibri" pitchFamily="34" charset="0"/>
                <a:ea typeface="Calibri" pitchFamily="34" charset="-122"/>
                <a:cs typeface="Calibri" pitchFamily="34" charset="-120"/>
              </a:rPr>
              <a:t>grid coverage   ·   </a:t>
            </a:r>
            <a:r>
              <a:rPr lang="en-US" sz="1200" b="1" dirty="0">
                <a:solidFill>
                  <a:srgbClr val="0B3D5C"/>
                </a:solidFill>
                <a:latin typeface="Calibri" pitchFamily="34" charset="0"/>
                <a:ea typeface="Calibri" pitchFamily="34" charset="-122"/>
                <a:cs typeface="Calibri" pitchFamily="34" charset="-120"/>
              </a:rPr>
              <a:t>6 </a:t>
            </a:r>
            <a:r>
              <a:rPr lang="en-US" sz="1200" dirty="0">
                <a:solidFill>
                  <a:srgbClr val="5B6B73"/>
                </a:solidFill>
                <a:latin typeface="Calibri" pitchFamily="34" charset="0"/>
                <a:ea typeface="Calibri" pitchFamily="34" charset="-122"/>
                <a:cs typeface="Calibri" pitchFamily="34" charset="-120"/>
              </a:rPr>
              <a:t>contributing sub-basins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3</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METHOD · THE MODEL</a:t>
            </a:r>
            <a:endParaRPr lang="en-US" sz="1200" dirty="0"/>
          </a:p>
        </p:txBody>
      </p:sp>
      <p:sp>
        <p:nvSpPr>
          <p:cNvPr id="5" name="Text 3"/>
          <p:cNvSpPr/>
          <p:nvPr/>
        </p:nvSpPr>
        <p:spPr>
          <a:xfrm>
            <a:off x="548640" y="749808"/>
            <a:ext cx="10972800" cy="548640"/>
          </a:xfrm>
          <a:prstGeom prst="rect">
            <a:avLst/>
          </a:prstGeom>
          <a:noFill/>
          <a:ln/>
        </p:spPr>
        <p:txBody>
          <a:bodyPr wrap="square" rtlCol="0" anchor="ctr"/>
          <a:lstStyle/>
          <a:p>
            <a:pPr marL="0" indent="0">
              <a:buNone/>
            </a:pPr>
            <a:r>
              <a:rPr lang="en-US" sz="3200" b="1" dirty="0">
                <a:solidFill>
                  <a:srgbClr val="152730"/>
                </a:solidFill>
                <a:latin typeface="Cambria" pitchFamily="34" charset="0"/>
                <a:ea typeface="Cambria" pitchFamily="34" charset="-122"/>
                <a:cs typeface="Cambria" pitchFamily="34" charset="-120"/>
              </a:rPr>
              <a:t>The predictive model</a:t>
            </a:r>
            <a:endParaRPr lang="en-US" sz="3200" dirty="0"/>
          </a:p>
        </p:txBody>
      </p:sp>
      <p:sp>
        <p:nvSpPr>
          <p:cNvPr id="6" name="Text 4"/>
          <p:cNvSpPr/>
          <p:nvPr/>
        </p:nvSpPr>
        <p:spPr>
          <a:xfrm>
            <a:off x="548640" y="1371600"/>
            <a:ext cx="11338560" cy="457200"/>
          </a:xfrm>
          <a:prstGeom prst="rect">
            <a:avLst/>
          </a:prstGeom>
          <a:noFill/>
          <a:ln/>
        </p:spPr>
        <p:txBody>
          <a:bodyPr wrap="square" rtlCol="0" anchor="ctr"/>
          <a:lstStyle/>
          <a:p>
            <a:pPr marL="0" indent="0">
              <a:lnSpc>
                <a:spcPts val="1800"/>
              </a:lnSpc>
              <a:buNone/>
            </a:pPr>
            <a:r>
              <a:rPr lang="en-US" sz="1450" dirty="0">
                <a:solidFill>
                  <a:srgbClr val="5B6B73"/>
                </a:solidFill>
                <a:latin typeface="Calibri" pitchFamily="34" charset="0"/>
                <a:ea typeface="Calibri" pitchFamily="34" charset="-122"/>
                <a:cs typeface="Calibri" pitchFamily="34" charset="-120"/>
              </a:rPr>
              <a:t>The reported skill is produced by a precipitation-only logistic regression — a classifier estimating the probability that a given month is an extreme.</a:t>
            </a:r>
            <a:endParaRPr lang="en-US" sz="1450" dirty="0"/>
          </a:p>
        </p:txBody>
      </p:sp>
      <p:sp>
        <p:nvSpPr>
          <p:cNvPr id="7" name="Shape 5"/>
          <p:cNvSpPr/>
          <p:nvPr/>
        </p:nvSpPr>
        <p:spPr>
          <a:xfrm>
            <a:off x="548640" y="2148840"/>
            <a:ext cx="3429000" cy="1783080"/>
          </a:xfrm>
          <a:prstGeom prst="roundRect">
            <a:avLst>
              <a:gd name="adj" fmla="val 4615"/>
            </a:avLst>
          </a:prstGeom>
          <a:solidFill>
            <a:srgbClr val="FFFFFF"/>
          </a:solidFill>
          <a:ln w="12700">
            <a:solidFill>
              <a:srgbClr val="DCE4E8"/>
            </a:solidFill>
            <a:prstDash val="solid"/>
          </a:ln>
          <a:effectLst>
            <a:outerShdw blurRad="76200" dist="25400" dir="5400000" algn="bl" rotWithShape="0">
              <a:srgbClr val="9AA7AE">
                <a:alpha val="32000"/>
              </a:srgbClr>
            </a:outerShdw>
          </a:effectLst>
        </p:spPr>
      </p:sp>
      <p:sp>
        <p:nvSpPr>
          <p:cNvPr id="8" name="Text 6"/>
          <p:cNvSpPr/>
          <p:nvPr/>
        </p:nvSpPr>
        <p:spPr>
          <a:xfrm>
            <a:off x="768096" y="2304288"/>
            <a:ext cx="3017520" cy="310896"/>
          </a:xfrm>
          <a:prstGeom prst="rect">
            <a:avLst/>
          </a:prstGeom>
          <a:noFill/>
          <a:ln/>
        </p:spPr>
        <p:txBody>
          <a:bodyPr wrap="square" rtlCol="0" anchor="ctr"/>
          <a:lstStyle/>
          <a:p>
            <a:pPr marL="0" indent="0">
              <a:buNone/>
            </a:pPr>
            <a:r>
              <a:rPr lang="en-US" sz="1350" b="1" dirty="0">
                <a:solidFill>
                  <a:srgbClr val="2E86C1"/>
                </a:solidFill>
                <a:latin typeface="Calibri" pitchFamily="34" charset="0"/>
                <a:ea typeface="Calibri" pitchFamily="34" charset="-122"/>
                <a:cs typeface="Calibri" pitchFamily="34" charset="-120"/>
              </a:rPr>
              <a:t>Inputs — precipitation only</a:t>
            </a:r>
            <a:endParaRPr lang="en-US" sz="1350" dirty="0"/>
          </a:p>
        </p:txBody>
      </p:sp>
      <p:sp>
        <p:nvSpPr>
          <p:cNvPr id="9" name="Text 7"/>
          <p:cNvSpPr/>
          <p:nvPr/>
        </p:nvSpPr>
        <p:spPr>
          <a:xfrm>
            <a:off x="768096" y="2651760"/>
            <a:ext cx="3017520" cy="1188720"/>
          </a:xfrm>
          <a:prstGeom prst="rect">
            <a:avLst/>
          </a:prstGeom>
          <a:noFill/>
          <a:ln/>
        </p:spPr>
        <p:txBody>
          <a:bodyPr wrap="square" rtlCol="0" anchor="t"/>
          <a:lstStyle/>
          <a:p>
            <a:pPr marL="0" indent="0">
              <a:lnSpc>
                <a:spcPts val="1350"/>
              </a:lnSpc>
              <a:buNone/>
            </a:pPr>
            <a:r>
              <a:rPr lang="en-US" sz="1080" dirty="0">
                <a:solidFill>
                  <a:srgbClr val="152730"/>
                </a:solidFill>
                <a:latin typeface="Calibri" pitchFamily="34" charset="0"/>
                <a:ea typeface="Calibri" pitchFamily="34" charset="-122"/>
                <a:cs typeface="Calibri" pitchFamily="34" charset="-120"/>
              </a:rPr>
              <a:t>≈120 features: basin-total and per-sub-basin rainfall accumulated over 1–36 months at 0–6-month lags, each expressed as a calendar-month percentile.</a:t>
            </a:r>
            <a:endParaRPr lang="en-US" sz="1080" dirty="0"/>
          </a:p>
        </p:txBody>
      </p:sp>
      <p:sp>
        <p:nvSpPr>
          <p:cNvPr id="10" name="Text 8"/>
          <p:cNvSpPr/>
          <p:nvPr/>
        </p:nvSpPr>
        <p:spPr>
          <a:xfrm>
            <a:off x="3977640" y="2514600"/>
            <a:ext cx="640080" cy="1097280"/>
          </a:xfrm>
          <a:prstGeom prst="rect">
            <a:avLst/>
          </a:prstGeom>
          <a:noFill/>
          <a:ln/>
        </p:spPr>
        <p:txBody>
          <a:bodyPr wrap="square" rtlCol="0" anchor="ctr"/>
          <a:lstStyle/>
          <a:p>
            <a:pPr marL="0" indent="0" algn="ctr">
              <a:buNone/>
            </a:pPr>
            <a:r>
              <a:rPr lang="en-US" sz="4400" b="1" dirty="0">
                <a:solidFill>
                  <a:srgbClr val="9AA7AE"/>
                </a:solidFill>
                <a:latin typeface="Cambria" pitchFamily="34" charset="0"/>
                <a:ea typeface="Cambria" pitchFamily="34" charset="-122"/>
                <a:cs typeface="Cambria" pitchFamily="34" charset="-120"/>
              </a:rPr>
              <a:t>&gt;</a:t>
            </a:r>
            <a:endParaRPr lang="en-US" sz="4400" dirty="0"/>
          </a:p>
        </p:txBody>
      </p:sp>
      <p:sp>
        <p:nvSpPr>
          <p:cNvPr id="11" name="Shape 9"/>
          <p:cNvSpPr/>
          <p:nvPr/>
        </p:nvSpPr>
        <p:spPr>
          <a:xfrm>
            <a:off x="4526280" y="2148840"/>
            <a:ext cx="3246120" cy="1783080"/>
          </a:xfrm>
          <a:prstGeom prst="roundRect">
            <a:avLst>
              <a:gd name="adj" fmla="val 4615"/>
            </a:avLst>
          </a:prstGeom>
          <a:solidFill>
            <a:srgbClr val="FFFFFF"/>
          </a:solidFill>
          <a:ln w="12700">
            <a:solidFill>
              <a:srgbClr val="DCE4E8"/>
            </a:solidFill>
            <a:prstDash val="solid"/>
          </a:ln>
          <a:effectLst>
            <a:outerShdw blurRad="76200" dist="25400" dir="5400000" algn="bl" rotWithShape="0">
              <a:srgbClr val="9AA7AE">
                <a:alpha val="32000"/>
              </a:srgbClr>
            </a:outerShdw>
          </a:effectLst>
        </p:spPr>
      </p:sp>
      <p:sp>
        <p:nvSpPr>
          <p:cNvPr id="12" name="Text 10"/>
          <p:cNvSpPr/>
          <p:nvPr/>
        </p:nvSpPr>
        <p:spPr>
          <a:xfrm>
            <a:off x="4745736" y="2304288"/>
            <a:ext cx="2834640" cy="310896"/>
          </a:xfrm>
          <a:prstGeom prst="rect">
            <a:avLst/>
          </a:prstGeom>
          <a:noFill/>
          <a:ln/>
        </p:spPr>
        <p:txBody>
          <a:bodyPr wrap="square" rtlCol="0" anchor="ctr"/>
          <a:lstStyle/>
          <a:p>
            <a:pPr marL="0" indent="0">
              <a:buNone/>
            </a:pPr>
            <a:r>
              <a:rPr lang="en-US" sz="1350" b="1" dirty="0">
                <a:solidFill>
                  <a:srgbClr val="1C7293"/>
                </a:solidFill>
                <a:latin typeface="Calibri" pitchFamily="34" charset="0"/>
                <a:ea typeface="Calibri" pitchFamily="34" charset="-122"/>
                <a:cs typeface="Calibri" pitchFamily="34" charset="-120"/>
              </a:rPr>
              <a:t>Logistic regression</a:t>
            </a:r>
            <a:endParaRPr lang="en-US" sz="1350" dirty="0"/>
          </a:p>
        </p:txBody>
      </p:sp>
      <p:sp>
        <p:nvSpPr>
          <p:cNvPr id="13" name="Text 11"/>
          <p:cNvSpPr/>
          <p:nvPr/>
        </p:nvSpPr>
        <p:spPr>
          <a:xfrm>
            <a:off x="4745736" y="2651760"/>
            <a:ext cx="2834640" cy="1188720"/>
          </a:xfrm>
          <a:prstGeom prst="rect">
            <a:avLst/>
          </a:prstGeom>
          <a:noFill/>
          <a:ln/>
        </p:spPr>
        <p:txBody>
          <a:bodyPr wrap="square" rtlCol="0" anchor="t"/>
          <a:lstStyle/>
          <a:p>
            <a:pPr marL="0" indent="0">
              <a:lnSpc>
                <a:spcPts val="1350"/>
              </a:lnSpc>
              <a:buNone/>
            </a:pPr>
            <a:r>
              <a:rPr lang="en-US" sz="1080" dirty="0">
                <a:solidFill>
                  <a:srgbClr val="152730"/>
                </a:solidFill>
                <a:latin typeface="Calibri" pitchFamily="34" charset="0"/>
                <a:ea typeface="Calibri" pitchFamily="34" charset="-122"/>
                <a:cs typeface="Calibri" pitchFamily="34" charset="-120"/>
              </a:rPr>
              <a:t>A weighted sum of the features is passed through the logistic (S-shaped) function to return a probability. Inputs standardized, classes balanced, coefficients regularized.</a:t>
            </a:r>
            <a:endParaRPr lang="en-US" sz="1080" dirty="0"/>
          </a:p>
        </p:txBody>
      </p:sp>
      <p:sp>
        <p:nvSpPr>
          <p:cNvPr id="14" name="Text 12"/>
          <p:cNvSpPr/>
          <p:nvPr/>
        </p:nvSpPr>
        <p:spPr>
          <a:xfrm>
            <a:off x="7863840" y="2514600"/>
            <a:ext cx="640080" cy="1097280"/>
          </a:xfrm>
          <a:prstGeom prst="rect">
            <a:avLst/>
          </a:prstGeom>
          <a:noFill/>
          <a:ln/>
        </p:spPr>
        <p:txBody>
          <a:bodyPr wrap="square" rtlCol="0" anchor="ctr"/>
          <a:lstStyle/>
          <a:p>
            <a:pPr marL="0" indent="0" algn="ctr">
              <a:buNone/>
            </a:pPr>
            <a:r>
              <a:rPr lang="en-US" sz="4400" b="1" dirty="0">
                <a:solidFill>
                  <a:srgbClr val="9AA7AE"/>
                </a:solidFill>
                <a:latin typeface="Cambria" pitchFamily="34" charset="0"/>
                <a:ea typeface="Cambria" pitchFamily="34" charset="-122"/>
                <a:cs typeface="Cambria" pitchFamily="34" charset="-120"/>
              </a:rPr>
              <a:t>&gt;</a:t>
            </a:r>
            <a:endParaRPr lang="en-US" sz="4400" dirty="0"/>
          </a:p>
        </p:txBody>
      </p:sp>
      <p:sp>
        <p:nvSpPr>
          <p:cNvPr id="15" name="Shape 13"/>
          <p:cNvSpPr/>
          <p:nvPr/>
        </p:nvSpPr>
        <p:spPr>
          <a:xfrm>
            <a:off x="8412480" y="2148840"/>
            <a:ext cx="3246120" cy="1783080"/>
          </a:xfrm>
          <a:prstGeom prst="roundRect">
            <a:avLst>
              <a:gd name="adj" fmla="val 4615"/>
            </a:avLst>
          </a:prstGeom>
          <a:solidFill>
            <a:srgbClr val="FFFFFF"/>
          </a:solidFill>
          <a:ln w="12700">
            <a:solidFill>
              <a:srgbClr val="DCE4E8"/>
            </a:solidFill>
            <a:prstDash val="solid"/>
          </a:ln>
          <a:effectLst>
            <a:outerShdw blurRad="76200" dist="25400" dir="5400000" algn="bl" rotWithShape="0">
              <a:srgbClr val="9AA7AE">
                <a:alpha val="32000"/>
              </a:srgbClr>
            </a:outerShdw>
          </a:effectLst>
        </p:spPr>
      </p:sp>
      <p:sp>
        <p:nvSpPr>
          <p:cNvPr id="16" name="Text 14"/>
          <p:cNvSpPr/>
          <p:nvPr/>
        </p:nvSpPr>
        <p:spPr>
          <a:xfrm>
            <a:off x="8631936" y="2304288"/>
            <a:ext cx="2834640" cy="310896"/>
          </a:xfrm>
          <a:prstGeom prst="rect">
            <a:avLst/>
          </a:prstGeom>
          <a:noFill/>
          <a:ln/>
        </p:spPr>
        <p:txBody>
          <a:bodyPr wrap="square" rtlCol="0" anchor="ctr"/>
          <a:lstStyle/>
          <a:p>
            <a:pPr marL="0" indent="0">
              <a:buNone/>
            </a:pPr>
            <a:r>
              <a:rPr lang="en-US" sz="1350" b="1" dirty="0">
                <a:solidFill>
                  <a:srgbClr val="C1440E"/>
                </a:solidFill>
                <a:latin typeface="Calibri" pitchFamily="34" charset="0"/>
                <a:ea typeface="Calibri" pitchFamily="34" charset="-122"/>
                <a:cs typeface="Calibri" pitchFamily="34" charset="-120"/>
              </a:rPr>
              <a:t>Output — monthly probability</a:t>
            </a:r>
            <a:endParaRPr lang="en-US" sz="1350" dirty="0"/>
          </a:p>
        </p:txBody>
      </p:sp>
      <p:sp>
        <p:nvSpPr>
          <p:cNvPr id="17" name="Text 15"/>
          <p:cNvSpPr/>
          <p:nvPr/>
        </p:nvSpPr>
        <p:spPr>
          <a:xfrm>
            <a:off x="8631936" y="2651760"/>
            <a:ext cx="2834640" cy="1188720"/>
          </a:xfrm>
          <a:prstGeom prst="rect">
            <a:avLst/>
          </a:prstGeom>
          <a:noFill/>
          <a:ln/>
        </p:spPr>
        <p:txBody>
          <a:bodyPr wrap="square" rtlCol="0" anchor="t"/>
          <a:lstStyle/>
          <a:p>
            <a:pPr marL="0" indent="0">
              <a:lnSpc>
                <a:spcPts val="1350"/>
              </a:lnSpc>
              <a:buNone/>
            </a:pPr>
            <a:r>
              <a:rPr lang="en-US" sz="1080" dirty="0">
                <a:solidFill>
                  <a:srgbClr val="152730"/>
                </a:solidFill>
                <a:latin typeface="Calibri" pitchFamily="34" charset="0"/>
                <a:ea typeface="Calibri" pitchFamily="34" charset="-122"/>
                <a:cs typeface="Calibri" pitchFamily="34" charset="-120"/>
              </a:rPr>
              <a:t>P(flood) and P(drought) per month, in [0,1]. Two independent models, one per tail. Discrimination scored by AUC on withheld years.</a:t>
            </a:r>
            <a:endParaRPr lang="en-US" sz="1080" dirty="0"/>
          </a:p>
        </p:txBody>
      </p:sp>
      <p:sp>
        <p:nvSpPr>
          <p:cNvPr id="18" name="Shape 16"/>
          <p:cNvSpPr/>
          <p:nvPr/>
        </p:nvSpPr>
        <p:spPr>
          <a:xfrm>
            <a:off x="548640" y="4160520"/>
            <a:ext cx="11109960" cy="566928"/>
          </a:xfrm>
          <a:prstGeom prst="roundRect">
            <a:avLst>
              <a:gd name="adj" fmla="val 12903"/>
            </a:avLst>
          </a:prstGeom>
          <a:solidFill>
            <a:srgbClr val="EAF0F4"/>
          </a:solidFill>
          <a:ln/>
        </p:spPr>
      </p:sp>
      <p:sp>
        <p:nvSpPr>
          <p:cNvPr id="19" name="Text 17"/>
          <p:cNvSpPr/>
          <p:nvPr/>
        </p:nvSpPr>
        <p:spPr>
          <a:xfrm>
            <a:off x="548640" y="4160520"/>
            <a:ext cx="11109960" cy="566928"/>
          </a:xfrm>
          <a:prstGeom prst="rect">
            <a:avLst/>
          </a:prstGeom>
          <a:noFill/>
          <a:ln/>
        </p:spPr>
        <p:txBody>
          <a:bodyPr wrap="square" rtlCol="0" anchor="ctr"/>
          <a:lstStyle/>
          <a:p>
            <a:pPr marL="0" indent="0" algn="ctr">
              <a:buNone/>
            </a:pPr>
            <a:r>
              <a:rPr lang="en-US" sz="1250" b="1" dirty="0">
                <a:solidFill>
                  <a:srgbClr val="0B3D5C"/>
                </a:solidFill>
                <a:latin typeface="Calibri" pitchFamily="34" charset="0"/>
                <a:ea typeface="Calibri" pitchFamily="34" charset="-122"/>
                <a:cs typeface="Calibri" pitchFamily="34" charset="-120"/>
              </a:rPr>
              <a:t>Estimated on 1930–1989 </a:t>
            </a:r>
            <a:r>
              <a:rPr lang="en-US" sz="1250" dirty="0">
                <a:solidFill>
                  <a:srgbClr val="5B6B73"/>
                </a:solidFill>
                <a:latin typeface="Calibri" pitchFamily="34" charset="0"/>
                <a:ea typeface="Calibri" pitchFamily="34" charset="-122"/>
                <a:cs typeface="Calibri" pitchFamily="34" charset="-120"/>
              </a:rPr>
              <a:t>(720 months)    ·    </a:t>
            </a:r>
            <a:r>
              <a:rPr lang="en-US" sz="1250" b="1" dirty="0">
                <a:solidFill>
                  <a:srgbClr val="0B3D5C"/>
                </a:solidFill>
                <a:latin typeface="Calibri" pitchFamily="34" charset="0"/>
                <a:ea typeface="Calibri" pitchFamily="34" charset="-122"/>
                <a:cs typeface="Calibri" pitchFamily="34" charset="-120"/>
              </a:rPr>
              <a:t>evaluated on 1990–2024 </a:t>
            </a:r>
            <a:r>
              <a:rPr lang="en-US" sz="1250" dirty="0">
                <a:solidFill>
                  <a:srgbClr val="5B6B73"/>
                </a:solidFill>
                <a:latin typeface="Calibri" pitchFamily="34" charset="0"/>
                <a:ea typeface="Calibri" pitchFamily="34" charset="-122"/>
                <a:cs typeface="Calibri" pitchFamily="34" charset="-120"/>
              </a:rPr>
              <a:t>(420 months withheld from estimation)</a:t>
            </a:r>
            <a:endParaRPr lang="en-US" sz="1250" dirty="0"/>
          </a:p>
        </p:txBody>
      </p:sp>
      <p:sp>
        <p:nvSpPr>
          <p:cNvPr id="20" name="Shape 18"/>
          <p:cNvSpPr/>
          <p:nvPr/>
        </p:nvSpPr>
        <p:spPr>
          <a:xfrm>
            <a:off x="548640" y="4937760"/>
            <a:ext cx="11109960" cy="1325880"/>
          </a:xfrm>
          <a:prstGeom prst="roundRect">
            <a:avLst>
              <a:gd name="adj" fmla="val 5517"/>
            </a:avLst>
          </a:prstGeom>
          <a:solidFill>
            <a:srgbClr val="FFFFFF"/>
          </a:solidFill>
          <a:ln w="12700">
            <a:solidFill>
              <a:srgbClr val="DCE4E8"/>
            </a:solidFill>
            <a:prstDash val="solid"/>
          </a:ln>
        </p:spPr>
      </p:sp>
      <p:sp>
        <p:nvSpPr>
          <p:cNvPr id="21" name="Text 19"/>
          <p:cNvSpPr/>
          <p:nvPr/>
        </p:nvSpPr>
        <p:spPr>
          <a:xfrm>
            <a:off x="777240" y="5065776"/>
            <a:ext cx="10652760" cy="1097280"/>
          </a:xfrm>
          <a:prstGeom prst="rect">
            <a:avLst/>
          </a:prstGeom>
          <a:noFill/>
          <a:ln/>
        </p:spPr>
        <p:txBody>
          <a:bodyPr wrap="square" rtlCol="0" anchor="ctr"/>
          <a:lstStyle/>
          <a:p>
            <a:pPr marL="0" indent="0">
              <a:lnSpc>
                <a:spcPts val="1450"/>
              </a:lnSpc>
              <a:buNone/>
            </a:pPr>
            <a:r>
              <a:rPr lang="en-US" sz="1150" b="1" dirty="0">
                <a:solidFill>
                  <a:srgbClr val="152730"/>
                </a:solidFill>
                <a:latin typeface="Calibri" pitchFamily="34" charset="0"/>
                <a:ea typeface="Calibri" pitchFamily="34" charset="-122"/>
                <a:cs typeface="Calibri" pitchFamily="34" charset="-120"/>
              </a:rPr>
              <a:t>Two complementary tools.  </a:t>
            </a:r>
            <a:r>
              <a:rPr lang="en-US" sz="1150" dirty="0">
                <a:solidFill>
                  <a:srgbClr val="5B6B73"/>
                </a:solidFill>
                <a:latin typeface="Calibri" pitchFamily="34" charset="0"/>
                <a:ea typeface="Calibri" pitchFamily="34" charset="-122"/>
                <a:cs typeface="Calibri" pitchFamily="34" charset="-120"/>
              </a:rPr>
              <a:t>The logistic model, combining all features simultaneously, yields the headline discrimination (AUC 0.95 drought, 0.87 flood). The mechanism, memory, and sub-basin results that follow are instead obtained from a single-metric screen — ranking one precipitation accumulation at a time — which is more transparent and less prone to overfitting. The two are in agreement, and the single-metric screen is therefore treated as the robust estimate; the logistic model's near-perfect training scores are interpreted with corresponding caution (Slide 14).</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3D5C"/>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4</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8FB8D6"/>
                </a:solidFill>
                <a:latin typeface="Calibri" pitchFamily="34" charset="0"/>
                <a:ea typeface="Calibri" pitchFamily="34" charset="-122"/>
                <a:cs typeface="Calibri" pitchFamily="34" charset="-120"/>
              </a:rPr>
              <a:t>PRINCIPAL RESULT</a:t>
            </a:r>
            <a:endParaRPr lang="en-US" sz="1200" dirty="0"/>
          </a:p>
        </p:txBody>
      </p:sp>
      <p:sp>
        <p:nvSpPr>
          <p:cNvPr id="5" name="Text 3"/>
          <p:cNvSpPr/>
          <p:nvPr/>
        </p:nvSpPr>
        <p:spPr>
          <a:xfrm>
            <a:off x="548640" y="749808"/>
            <a:ext cx="11247120" cy="548640"/>
          </a:xfrm>
          <a:prstGeom prst="rect">
            <a:avLst/>
          </a:prstGeom>
          <a:noFill/>
          <a:ln/>
        </p:spPr>
        <p:txBody>
          <a:bodyPr wrap="square" rtlCol="0" anchor="ctr"/>
          <a:lstStyle/>
          <a:p>
            <a:pPr marL="0" indent="0">
              <a:buNone/>
            </a:pPr>
            <a:r>
              <a:rPr lang="en-US" sz="2900" b="1" dirty="0">
                <a:solidFill>
                  <a:srgbClr val="FFFFFF"/>
                </a:solidFill>
                <a:latin typeface="Cambria" pitchFamily="34" charset="0"/>
                <a:ea typeface="Cambria" pitchFamily="34" charset="-122"/>
                <a:cs typeface="Cambria" pitchFamily="34" charset="-120"/>
              </a:rPr>
              <a:t>Precipitation discriminates both flow extremes out of sample</a:t>
            </a:r>
            <a:endParaRPr lang="en-US" sz="2900" dirty="0"/>
          </a:p>
        </p:txBody>
      </p:sp>
      <p:sp>
        <p:nvSpPr>
          <p:cNvPr id="6" name="Text 4"/>
          <p:cNvSpPr/>
          <p:nvPr/>
        </p:nvSpPr>
        <p:spPr>
          <a:xfrm>
            <a:off x="548640" y="1371600"/>
            <a:ext cx="10972800" cy="365760"/>
          </a:xfrm>
          <a:prstGeom prst="rect">
            <a:avLst/>
          </a:prstGeom>
          <a:noFill/>
          <a:ln/>
        </p:spPr>
        <p:txBody>
          <a:bodyPr wrap="square" rtlCol="0" anchor="ctr"/>
          <a:lstStyle/>
          <a:p>
            <a:pPr marL="0" indent="0">
              <a:buNone/>
            </a:pPr>
            <a:r>
              <a:rPr lang="en-US" sz="1400" dirty="0">
                <a:solidFill>
                  <a:srgbClr val="CADCFC"/>
                </a:solidFill>
                <a:latin typeface="Calibri" pitchFamily="34" charset="0"/>
                <a:ea typeface="Calibri" pitchFamily="34" charset="-122"/>
                <a:cs typeface="Calibri" pitchFamily="34" charset="-120"/>
              </a:rPr>
              <a:t>Out-of-sample discrimination of extreme months, 1990–2024, from the precipitation-only model.</a:t>
            </a:r>
            <a:endParaRPr lang="en-US" sz="1400" dirty="0"/>
          </a:p>
        </p:txBody>
      </p:sp>
      <p:sp>
        <p:nvSpPr>
          <p:cNvPr id="7" name="Shape 5"/>
          <p:cNvSpPr/>
          <p:nvPr/>
        </p:nvSpPr>
        <p:spPr>
          <a:xfrm>
            <a:off x="548640" y="2057400"/>
            <a:ext cx="5212080" cy="3017520"/>
          </a:xfrm>
          <a:prstGeom prst="roundRect">
            <a:avLst>
              <a:gd name="adj" fmla="val 3030"/>
            </a:avLst>
          </a:prstGeom>
          <a:solidFill>
            <a:srgbClr val="0E4C70"/>
          </a:solidFill>
          <a:ln w="25400">
            <a:solidFill>
              <a:srgbClr val="E8A87C"/>
            </a:solidFill>
            <a:prstDash val="solid"/>
          </a:ln>
        </p:spPr>
      </p:sp>
      <p:sp>
        <p:nvSpPr>
          <p:cNvPr id="8" name="Text 6"/>
          <p:cNvSpPr/>
          <p:nvPr/>
        </p:nvSpPr>
        <p:spPr>
          <a:xfrm>
            <a:off x="914400" y="2331720"/>
            <a:ext cx="4572000" cy="365760"/>
          </a:xfrm>
          <a:prstGeom prst="rect">
            <a:avLst/>
          </a:prstGeom>
          <a:noFill/>
          <a:ln/>
        </p:spPr>
        <p:txBody>
          <a:bodyPr wrap="square" rtlCol="0" anchor="ctr"/>
          <a:lstStyle/>
          <a:p>
            <a:pPr marL="0" indent="0">
              <a:buNone/>
            </a:pPr>
            <a:r>
              <a:rPr lang="en-US" sz="1400" b="1" kern="0" spc="100" dirty="0">
                <a:solidFill>
                  <a:srgbClr val="E8A87C"/>
                </a:solidFill>
                <a:latin typeface="Calibri" pitchFamily="34" charset="0"/>
                <a:ea typeface="Calibri" pitchFamily="34" charset="-122"/>
                <a:cs typeface="Calibri" pitchFamily="34" charset="-120"/>
              </a:rPr>
              <a:t>DROUGHT  (LOW FLOW)</a:t>
            </a:r>
            <a:endParaRPr lang="en-US" sz="1400" dirty="0"/>
          </a:p>
        </p:txBody>
      </p:sp>
      <p:sp>
        <p:nvSpPr>
          <p:cNvPr id="9" name="Text 7"/>
          <p:cNvSpPr/>
          <p:nvPr/>
        </p:nvSpPr>
        <p:spPr>
          <a:xfrm>
            <a:off x="822960" y="2697480"/>
            <a:ext cx="4663440" cy="1371600"/>
          </a:xfrm>
          <a:prstGeom prst="rect">
            <a:avLst/>
          </a:prstGeom>
          <a:noFill/>
          <a:ln/>
        </p:spPr>
        <p:txBody>
          <a:bodyPr wrap="square" rtlCol="0" anchor="ctr"/>
          <a:lstStyle/>
          <a:p>
            <a:pPr marL="0" indent="0">
              <a:buNone/>
            </a:pPr>
            <a:r>
              <a:rPr lang="en-US" sz="9200" b="1" dirty="0">
                <a:solidFill>
                  <a:srgbClr val="FFFFFF"/>
                </a:solidFill>
                <a:latin typeface="Cambria" pitchFamily="34" charset="0"/>
                <a:ea typeface="Cambria" pitchFamily="34" charset="-122"/>
                <a:cs typeface="Cambria" pitchFamily="34" charset="-120"/>
              </a:rPr>
              <a:t>0.95</a:t>
            </a:r>
            <a:endParaRPr lang="en-US" sz="9200" dirty="0"/>
          </a:p>
        </p:txBody>
      </p:sp>
      <p:sp>
        <p:nvSpPr>
          <p:cNvPr id="10" name="Text 8"/>
          <p:cNvSpPr/>
          <p:nvPr/>
        </p:nvSpPr>
        <p:spPr>
          <a:xfrm>
            <a:off x="932688" y="4114800"/>
            <a:ext cx="4572000" cy="32004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test AUC</a:t>
            </a:r>
            <a:endParaRPr lang="en-US" sz="1500" dirty="0"/>
          </a:p>
        </p:txBody>
      </p:sp>
      <p:sp>
        <p:nvSpPr>
          <p:cNvPr id="11" name="Text 9"/>
          <p:cNvSpPr/>
          <p:nvPr/>
        </p:nvSpPr>
        <p:spPr>
          <a:xfrm>
            <a:off x="932688" y="4434840"/>
            <a:ext cx="4572000" cy="548640"/>
          </a:xfrm>
          <a:prstGeom prst="rect">
            <a:avLst/>
          </a:prstGeom>
          <a:noFill/>
          <a:ln/>
        </p:spPr>
        <p:txBody>
          <a:bodyPr wrap="square" rtlCol="0" anchor="ctr"/>
          <a:lstStyle/>
          <a:p>
            <a:pPr marL="0" indent="0">
              <a:lnSpc>
                <a:spcPts val="1500"/>
              </a:lnSpc>
              <a:buNone/>
            </a:pPr>
            <a:r>
              <a:rPr lang="en-US" sz="1200" dirty="0">
                <a:solidFill>
                  <a:srgbClr val="CADCFC"/>
                </a:solidFill>
                <a:latin typeface="Calibri" pitchFamily="34" charset="0"/>
                <a:ea typeface="Calibri" pitchFamily="34" charset="-122"/>
                <a:cs typeface="Calibri" pitchFamily="34" charset="-120"/>
              </a:rPr>
              <a:t>The low-flow tail is discriminated most sharply.</a:t>
            </a:r>
            <a:endParaRPr lang="en-US" sz="1200" dirty="0"/>
          </a:p>
        </p:txBody>
      </p:sp>
      <p:sp>
        <p:nvSpPr>
          <p:cNvPr id="12" name="Shape 10"/>
          <p:cNvSpPr/>
          <p:nvPr/>
        </p:nvSpPr>
        <p:spPr>
          <a:xfrm>
            <a:off x="6400800" y="2057400"/>
            <a:ext cx="5212080" cy="3017520"/>
          </a:xfrm>
          <a:prstGeom prst="roundRect">
            <a:avLst>
              <a:gd name="adj" fmla="val 3030"/>
            </a:avLst>
          </a:prstGeom>
          <a:solidFill>
            <a:srgbClr val="0E4C70"/>
          </a:solidFill>
          <a:ln w="25400">
            <a:solidFill>
              <a:srgbClr val="8FB8D6"/>
            </a:solidFill>
            <a:prstDash val="solid"/>
          </a:ln>
        </p:spPr>
      </p:sp>
      <p:sp>
        <p:nvSpPr>
          <p:cNvPr id="13" name="Text 11"/>
          <p:cNvSpPr/>
          <p:nvPr/>
        </p:nvSpPr>
        <p:spPr>
          <a:xfrm>
            <a:off x="6766560" y="2331720"/>
            <a:ext cx="4572000" cy="365760"/>
          </a:xfrm>
          <a:prstGeom prst="rect">
            <a:avLst/>
          </a:prstGeom>
          <a:noFill/>
          <a:ln/>
        </p:spPr>
        <p:txBody>
          <a:bodyPr wrap="square" rtlCol="0" anchor="ctr"/>
          <a:lstStyle/>
          <a:p>
            <a:pPr marL="0" indent="0">
              <a:buNone/>
            </a:pPr>
            <a:r>
              <a:rPr lang="en-US" sz="1400" b="1" kern="0" spc="100" dirty="0">
                <a:solidFill>
                  <a:srgbClr val="8FB8D6"/>
                </a:solidFill>
                <a:latin typeface="Calibri" pitchFamily="34" charset="0"/>
                <a:ea typeface="Calibri" pitchFamily="34" charset="-122"/>
                <a:cs typeface="Calibri" pitchFamily="34" charset="-120"/>
              </a:rPr>
              <a:t>FLOOD  (HIGH FLOW)</a:t>
            </a:r>
            <a:endParaRPr lang="en-US" sz="1400" dirty="0"/>
          </a:p>
        </p:txBody>
      </p:sp>
      <p:sp>
        <p:nvSpPr>
          <p:cNvPr id="14" name="Text 12"/>
          <p:cNvSpPr/>
          <p:nvPr/>
        </p:nvSpPr>
        <p:spPr>
          <a:xfrm>
            <a:off x="6675120" y="2697480"/>
            <a:ext cx="4663440" cy="1371600"/>
          </a:xfrm>
          <a:prstGeom prst="rect">
            <a:avLst/>
          </a:prstGeom>
          <a:noFill/>
          <a:ln/>
        </p:spPr>
        <p:txBody>
          <a:bodyPr wrap="square" rtlCol="0" anchor="ctr"/>
          <a:lstStyle/>
          <a:p>
            <a:pPr marL="0" indent="0">
              <a:buNone/>
            </a:pPr>
            <a:r>
              <a:rPr lang="en-US" sz="9200" b="1" dirty="0">
                <a:solidFill>
                  <a:srgbClr val="FFFFFF"/>
                </a:solidFill>
                <a:latin typeface="Cambria" pitchFamily="34" charset="0"/>
                <a:ea typeface="Cambria" pitchFamily="34" charset="-122"/>
                <a:cs typeface="Cambria" pitchFamily="34" charset="-120"/>
              </a:rPr>
              <a:t>0.87</a:t>
            </a:r>
            <a:endParaRPr lang="en-US" sz="9200" dirty="0"/>
          </a:p>
        </p:txBody>
      </p:sp>
      <p:sp>
        <p:nvSpPr>
          <p:cNvPr id="15" name="Text 13"/>
          <p:cNvSpPr/>
          <p:nvPr/>
        </p:nvSpPr>
        <p:spPr>
          <a:xfrm>
            <a:off x="6784848" y="4114800"/>
            <a:ext cx="4572000" cy="32004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test AUC</a:t>
            </a:r>
            <a:endParaRPr lang="en-US" sz="1500" dirty="0"/>
          </a:p>
        </p:txBody>
      </p:sp>
      <p:sp>
        <p:nvSpPr>
          <p:cNvPr id="16" name="Text 14"/>
          <p:cNvSpPr/>
          <p:nvPr/>
        </p:nvSpPr>
        <p:spPr>
          <a:xfrm>
            <a:off x="6784848" y="4434840"/>
            <a:ext cx="4572000" cy="548640"/>
          </a:xfrm>
          <a:prstGeom prst="rect">
            <a:avLst/>
          </a:prstGeom>
          <a:noFill/>
          <a:ln/>
        </p:spPr>
        <p:txBody>
          <a:bodyPr wrap="square" rtlCol="0" anchor="ctr"/>
          <a:lstStyle/>
          <a:p>
            <a:pPr marL="0" indent="0">
              <a:lnSpc>
                <a:spcPts val="1500"/>
              </a:lnSpc>
              <a:buNone/>
            </a:pPr>
            <a:r>
              <a:rPr lang="en-US" sz="1200" dirty="0">
                <a:solidFill>
                  <a:srgbClr val="CADCFC"/>
                </a:solidFill>
                <a:latin typeface="Calibri" pitchFamily="34" charset="0"/>
                <a:ea typeface="Calibri" pitchFamily="34" charset="-122"/>
                <a:cs typeface="Calibri" pitchFamily="34" charset="-120"/>
              </a:rPr>
              <a:t>The high-flow tail is discriminated well, though less sharply.</a:t>
            </a:r>
            <a:endParaRPr lang="en-US" sz="1200" dirty="0"/>
          </a:p>
        </p:txBody>
      </p:sp>
      <p:sp>
        <p:nvSpPr>
          <p:cNvPr id="17" name="Shape 15"/>
          <p:cNvSpPr/>
          <p:nvPr/>
        </p:nvSpPr>
        <p:spPr>
          <a:xfrm>
            <a:off x="548640" y="5230368"/>
            <a:ext cx="11091672" cy="1051560"/>
          </a:xfrm>
          <a:prstGeom prst="roundRect">
            <a:avLst>
              <a:gd name="adj" fmla="val 6957"/>
            </a:avLst>
          </a:prstGeom>
          <a:solidFill>
            <a:srgbClr val="0E4C70"/>
          </a:solidFill>
          <a:ln/>
        </p:spPr>
      </p:sp>
      <p:sp>
        <p:nvSpPr>
          <p:cNvPr id="18" name="Text 16"/>
          <p:cNvSpPr/>
          <p:nvPr/>
        </p:nvSpPr>
        <p:spPr>
          <a:xfrm>
            <a:off x="822960" y="5340096"/>
            <a:ext cx="10561320" cy="822960"/>
          </a:xfrm>
          <a:prstGeom prst="rect">
            <a:avLst/>
          </a:prstGeom>
          <a:noFill/>
          <a:ln/>
        </p:spPr>
        <p:txBody>
          <a:bodyPr wrap="square" rtlCol="0" anchor="ctr"/>
          <a:lstStyle/>
          <a:p>
            <a:pPr marL="0" indent="0">
              <a:lnSpc>
                <a:spcPts val="1600"/>
              </a:lnSpc>
              <a:buNone/>
            </a:pPr>
            <a:r>
              <a:rPr lang="en-US" sz="1250" b="1" dirty="0">
                <a:solidFill>
                  <a:srgbClr val="FFFFFF"/>
                </a:solidFill>
                <a:latin typeface="Calibri" pitchFamily="34" charset="0"/>
                <a:ea typeface="Calibri" pitchFamily="34" charset="-122"/>
                <a:cs typeface="Calibri" pitchFamily="34" charset="-120"/>
              </a:rPr>
              <a:t>AUC — area under the ROC curve.  </a:t>
            </a:r>
            <a:r>
              <a:rPr lang="en-US" sz="1250" dirty="0">
                <a:solidFill>
                  <a:srgbClr val="CADCFC"/>
                </a:solidFill>
                <a:latin typeface="Calibri" pitchFamily="34" charset="0"/>
                <a:ea typeface="Calibri" pitchFamily="34" charset="-122"/>
                <a:cs typeface="Calibri" pitchFamily="34" charset="-120"/>
              </a:rPr>
              <a:t>The probability that a randomly selected extreme month is assigned a higher precipitation-based score than a randomly selected ordinary month; 1.0 denotes perfect separation, 0.5 no skill. Both tails are discriminated well, the low-flow tail more sharply than the high-flow tail.</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5</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MECHANISM</a:t>
            </a:r>
            <a:endParaRPr lang="en-US" sz="1200" dirty="0"/>
          </a:p>
        </p:txBody>
      </p:sp>
      <p:sp>
        <p:nvSpPr>
          <p:cNvPr id="5" name="Text 3"/>
          <p:cNvSpPr/>
          <p:nvPr/>
        </p:nvSpPr>
        <p:spPr>
          <a:xfrm>
            <a:off x="548640" y="749808"/>
            <a:ext cx="10972800" cy="548640"/>
          </a:xfrm>
          <a:prstGeom prst="rect">
            <a:avLst/>
          </a:prstGeom>
          <a:noFill/>
          <a:ln/>
        </p:spPr>
        <p:txBody>
          <a:bodyPr wrap="square" rtlCol="0" anchor="ctr"/>
          <a:lstStyle/>
          <a:p>
            <a:pPr marL="0" indent="0">
              <a:buNone/>
            </a:pPr>
            <a:r>
              <a:rPr lang="en-US" sz="3100" b="1" dirty="0">
                <a:solidFill>
                  <a:srgbClr val="152730"/>
                </a:solidFill>
                <a:latin typeface="Cambria" pitchFamily="34" charset="0"/>
                <a:ea typeface="Cambria" pitchFamily="34" charset="-122"/>
                <a:cs typeface="Cambria" pitchFamily="34" charset="-120"/>
              </a:rPr>
              <a:t>A monotonic dose-response across the tails</a:t>
            </a:r>
            <a:endParaRPr lang="en-US" sz="3100" dirty="0"/>
          </a:p>
        </p:txBody>
      </p:sp>
      <p:sp>
        <p:nvSpPr>
          <p:cNvPr id="6" name="Text 4"/>
          <p:cNvSpPr/>
          <p:nvPr/>
        </p:nvSpPr>
        <p:spPr>
          <a:xfrm>
            <a:off x="548640" y="1371600"/>
            <a:ext cx="11155680" cy="457200"/>
          </a:xfrm>
          <a:prstGeom prst="rect">
            <a:avLst/>
          </a:prstGeom>
          <a:noFill/>
          <a:ln/>
        </p:spPr>
        <p:txBody>
          <a:bodyPr wrap="square" rtlCol="0" anchor="ctr"/>
          <a:lstStyle/>
          <a:p>
            <a:pPr marL="0" indent="0">
              <a:buNone/>
            </a:pPr>
            <a:r>
              <a:rPr lang="en-US" sz="1500" dirty="0">
                <a:solidFill>
                  <a:srgbClr val="5B6B73"/>
                </a:solidFill>
                <a:latin typeface="Calibri" pitchFamily="34" charset="0"/>
                <a:ea typeface="Calibri" pitchFamily="34" charset="-122"/>
                <a:cs typeface="Calibri" pitchFamily="34" charset="-120"/>
              </a:rPr>
              <a:t>Accumulated-precipitation percentile relates monotonically, and oppositely, to the frequency of each extreme.</a:t>
            </a:r>
            <a:endParaRPr lang="en-US" sz="1500" dirty="0"/>
          </a:p>
        </p:txBody>
      </p:sp>
      <p:pic>
        <p:nvPicPr>
          <p:cNvPr id="7" name="Image 0" descr="/home/claude/fig/f2_eventrate.png"/>
          <p:cNvPicPr>
            <a:picLocks noChangeAspect="1"/>
          </p:cNvPicPr>
          <p:nvPr/>
        </p:nvPicPr>
        <p:blipFill>
          <a:blip r:embed="rId3"/>
          <a:stretch>
            <a:fillRect/>
          </a:stretch>
        </p:blipFill>
        <p:spPr>
          <a:xfrm>
            <a:off x="457200" y="1920240"/>
            <a:ext cx="7040880" cy="3520440"/>
          </a:xfrm>
          <a:prstGeom prst="rect">
            <a:avLst/>
          </a:prstGeom>
        </p:spPr>
      </p:pic>
      <p:sp>
        <p:nvSpPr>
          <p:cNvPr id="9" name="Text 6"/>
          <p:cNvSpPr/>
          <p:nvPr/>
        </p:nvSpPr>
        <p:spPr>
          <a:xfrm>
            <a:off x="8138160" y="2103120"/>
            <a:ext cx="3291840" cy="256032"/>
          </a:xfrm>
          <a:prstGeom prst="rect">
            <a:avLst/>
          </a:prstGeom>
          <a:noFill/>
          <a:ln/>
        </p:spPr>
        <p:txBody>
          <a:bodyPr wrap="square" rtlCol="0" anchor="ctr"/>
          <a:lstStyle/>
          <a:p>
            <a:pPr marL="0" indent="0">
              <a:buNone/>
            </a:pPr>
            <a:r>
              <a:rPr lang="en-US" sz="1200" b="1" kern="0" spc="100" dirty="0">
                <a:solidFill>
                  <a:srgbClr val="C1440E"/>
                </a:solidFill>
                <a:latin typeface="Calibri" pitchFamily="34" charset="0"/>
                <a:ea typeface="Calibri" pitchFamily="34" charset="-122"/>
                <a:cs typeface="Calibri" pitchFamily="34" charset="-120"/>
              </a:rPr>
              <a:t>LOWEST 10%</a:t>
            </a:r>
            <a:endParaRPr lang="en-US" sz="1200" dirty="0"/>
          </a:p>
        </p:txBody>
      </p:sp>
      <p:sp>
        <p:nvSpPr>
          <p:cNvPr id="10" name="Text 7"/>
          <p:cNvSpPr/>
          <p:nvPr/>
        </p:nvSpPr>
        <p:spPr>
          <a:xfrm>
            <a:off x="8119872" y="2359152"/>
            <a:ext cx="3291840" cy="685800"/>
          </a:xfrm>
          <a:prstGeom prst="rect">
            <a:avLst/>
          </a:prstGeom>
          <a:noFill/>
          <a:ln/>
        </p:spPr>
        <p:txBody>
          <a:bodyPr wrap="square" rtlCol="0" anchor="ctr"/>
          <a:lstStyle/>
          <a:p>
            <a:pPr marL="0" indent="0">
              <a:buNone/>
            </a:pPr>
            <a:r>
              <a:rPr lang="en-US" sz="3800" b="1" dirty="0">
                <a:solidFill>
                  <a:srgbClr val="C1440E"/>
                </a:solidFill>
                <a:latin typeface="Cambria" pitchFamily="34" charset="0"/>
                <a:ea typeface="Cambria" pitchFamily="34" charset="-122"/>
                <a:cs typeface="Cambria" pitchFamily="34" charset="-120"/>
              </a:rPr>
              <a:t>~43%</a:t>
            </a:r>
            <a:endParaRPr lang="en-US" sz="3800" dirty="0"/>
          </a:p>
        </p:txBody>
      </p:sp>
      <p:sp>
        <p:nvSpPr>
          <p:cNvPr id="11" name="Text 8"/>
          <p:cNvSpPr/>
          <p:nvPr/>
        </p:nvSpPr>
        <p:spPr>
          <a:xfrm>
            <a:off x="8156448" y="3035808"/>
            <a:ext cx="3291840" cy="457200"/>
          </a:xfrm>
          <a:prstGeom prst="rect">
            <a:avLst/>
          </a:prstGeom>
          <a:noFill/>
          <a:ln/>
        </p:spPr>
        <p:txBody>
          <a:bodyPr wrap="square" rtlCol="0" anchor="t"/>
          <a:lstStyle/>
          <a:p>
            <a:pPr marL="0" indent="0">
              <a:lnSpc>
                <a:spcPts val="1500"/>
              </a:lnSpc>
              <a:buNone/>
            </a:pPr>
            <a:r>
              <a:rPr lang="en-US" sz="1200" dirty="0">
                <a:solidFill>
                  <a:srgbClr val="152730"/>
                </a:solidFill>
                <a:latin typeface="Calibri" pitchFamily="34" charset="0"/>
                <a:ea typeface="Calibri" pitchFamily="34" charset="-122"/>
                <a:cs typeface="Calibri" pitchFamily="34" charset="-120"/>
              </a:rPr>
              <a:t>of months in the driest precipitation decile are low-flow; none are high-flow.</a:t>
            </a:r>
            <a:endParaRPr lang="en-US" sz="1200" dirty="0"/>
          </a:p>
        </p:txBody>
      </p:sp>
      <p:sp>
        <p:nvSpPr>
          <p:cNvPr id="12" name="Shape 9"/>
          <p:cNvSpPr/>
          <p:nvPr/>
        </p:nvSpPr>
        <p:spPr>
          <a:xfrm>
            <a:off x="7863840" y="3703320"/>
            <a:ext cx="3794760" cy="1554480"/>
          </a:xfrm>
          <a:prstGeom prst="roundRect">
            <a:avLst>
              <a:gd name="adj" fmla="val 4706"/>
            </a:avLst>
          </a:prstGeom>
          <a:solidFill>
            <a:srgbClr val="FFFFFF"/>
          </a:solidFill>
          <a:ln w="19050">
            <a:solidFill>
              <a:srgbClr val="2E86C1"/>
            </a:solidFill>
            <a:prstDash val="solid"/>
          </a:ln>
        </p:spPr>
      </p:sp>
      <p:sp>
        <p:nvSpPr>
          <p:cNvPr id="13" name="Text 10"/>
          <p:cNvSpPr/>
          <p:nvPr/>
        </p:nvSpPr>
        <p:spPr>
          <a:xfrm>
            <a:off x="8138160" y="3840480"/>
            <a:ext cx="3291840" cy="256032"/>
          </a:xfrm>
          <a:prstGeom prst="rect">
            <a:avLst/>
          </a:prstGeom>
          <a:noFill/>
          <a:ln/>
        </p:spPr>
        <p:txBody>
          <a:bodyPr wrap="square" rtlCol="0" anchor="ctr"/>
          <a:lstStyle/>
          <a:p>
            <a:pPr marL="0" indent="0">
              <a:buNone/>
            </a:pPr>
            <a:r>
              <a:rPr lang="en-US" sz="1200" b="1" kern="0" spc="100" dirty="0">
                <a:solidFill>
                  <a:srgbClr val="2E86C1"/>
                </a:solidFill>
                <a:latin typeface="Calibri" pitchFamily="34" charset="0"/>
                <a:ea typeface="Calibri" pitchFamily="34" charset="-122"/>
                <a:cs typeface="Calibri" pitchFamily="34" charset="-120"/>
              </a:rPr>
              <a:t>HIGHEST 10%</a:t>
            </a:r>
            <a:endParaRPr lang="en-US" sz="1200" dirty="0"/>
          </a:p>
        </p:txBody>
      </p:sp>
      <p:sp>
        <p:nvSpPr>
          <p:cNvPr id="14" name="Text 11"/>
          <p:cNvSpPr/>
          <p:nvPr/>
        </p:nvSpPr>
        <p:spPr>
          <a:xfrm>
            <a:off x="8119872" y="4096512"/>
            <a:ext cx="3291840" cy="685800"/>
          </a:xfrm>
          <a:prstGeom prst="rect">
            <a:avLst/>
          </a:prstGeom>
          <a:noFill/>
          <a:ln/>
        </p:spPr>
        <p:txBody>
          <a:bodyPr wrap="square" rtlCol="0" anchor="ctr"/>
          <a:lstStyle/>
          <a:p>
            <a:pPr marL="0" indent="0">
              <a:buNone/>
            </a:pPr>
            <a:r>
              <a:rPr lang="en-US" sz="3800" b="1" dirty="0">
                <a:solidFill>
                  <a:srgbClr val="2E86C1"/>
                </a:solidFill>
                <a:latin typeface="Cambria" pitchFamily="34" charset="0"/>
                <a:ea typeface="Cambria" pitchFamily="34" charset="-122"/>
                <a:cs typeface="Cambria" pitchFamily="34" charset="-120"/>
              </a:rPr>
              <a:t>~39%</a:t>
            </a:r>
            <a:endParaRPr lang="en-US" sz="3800" dirty="0"/>
          </a:p>
        </p:txBody>
      </p:sp>
      <p:sp>
        <p:nvSpPr>
          <p:cNvPr id="15" name="Text 12"/>
          <p:cNvSpPr/>
          <p:nvPr/>
        </p:nvSpPr>
        <p:spPr>
          <a:xfrm>
            <a:off x="8156448" y="4773168"/>
            <a:ext cx="3291840" cy="457200"/>
          </a:xfrm>
          <a:prstGeom prst="rect">
            <a:avLst/>
          </a:prstGeom>
          <a:noFill/>
          <a:ln/>
        </p:spPr>
        <p:txBody>
          <a:bodyPr wrap="square" rtlCol="0" anchor="t"/>
          <a:lstStyle/>
          <a:p>
            <a:pPr marL="0" indent="0">
              <a:lnSpc>
                <a:spcPts val="1500"/>
              </a:lnSpc>
              <a:buNone/>
            </a:pPr>
            <a:r>
              <a:rPr lang="en-US" sz="1200" dirty="0">
                <a:solidFill>
                  <a:srgbClr val="152730"/>
                </a:solidFill>
                <a:latin typeface="Calibri" pitchFamily="34" charset="0"/>
                <a:ea typeface="Calibri" pitchFamily="34" charset="-122"/>
                <a:cs typeface="Calibri" pitchFamily="34" charset="-120"/>
              </a:rPr>
              <a:t>of months in the wettest decile are high-flow; none are low-flow.</a:t>
            </a:r>
            <a:endParaRPr lang="en-US" sz="1200" dirty="0"/>
          </a:p>
        </p:txBody>
      </p:sp>
      <p:sp>
        <p:nvSpPr>
          <p:cNvPr id="16" name="Text 13"/>
          <p:cNvSpPr/>
          <p:nvPr/>
        </p:nvSpPr>
        <p:spPr>
          <a:xfrm>
            <a:off x="7863840" y="5349240"/>
            <a:ext cx="3794760" cy="548640"/>
          </a:xfrm>
          <a:prstGeom prst="rect">
            <a:avLst/>
          </a:prstGeom>
          <a:noFill/>
          <a:ln/>
        </p:spPr>
        <p:txBody>
          <a:bodyPr wrap="square" rtlCol="0" anchor="ctr"/>
          <a:lstStyle/>
          <a:p>
            <a:pPr marL="0" indent="0">
              <a:lnSpc>
                <a:spcPts val="1400"/>
              </a:lnSpc>
              <a:buNone/>
            </a:pPr>
            <a:r>
              <a:rPr lang="en-US" sz="1150" i="1" dirty="0">
                <a:solidFill>
                  <a:srgbClr val="5B6B73"/>
                </a:solidFill>
                <a:latin typeface="Calibri" pitchFamily="34" charset="0"/>
                <a:ea typeface="Calibri" pitchFamily="34" charset="-122"/>
                <a:cs typeface="Calibri" pitchFamily="34" charset="-120"/>
              </a:rPr>
              <a:t>The curves intersect near the median, where precipitation is minimally informative.</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6</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MECHANISM · TIMESCALE</a:t>
            </a:r>
            <a:endParaRPr lang="en-US" sz="1200" dirty="0"/>
          </a:p>
        </p:txBody>
      </p:sp>
      <p:sp>
        <p:nvSpPr>
          <p:cNvPr id="5" name="Text 3"/>
          <p:cNvSpPr/>
          <p:nvPr/>
        </p:nvSpPr>
        <p:spPr>
          <a:xfrm>
            <a:off x="548640" y="749808"/>
            <a:ext cx="10972800" cy="548640"/>
          </a:xfrm>
          <a:prstGeom prst="rect">
            <a:avLst/>
          </a:prstGeom>
          <a:noFill/>
          <a:ln/>
        </p:spPr>
        <p:txBody>
          <a:bodyPr wrap="square" rtlCol="0" anchor="ctr"/>
          <a:lstStyle/>
          <a:p>
            <a:pPr marL="0" indent="0">
              <a:buNone/>
            </a:pPr>
            <a:r>
              <a:rPr lang="en-US" sz="3100" b="1" dirty="0">
                <a:solidFill>
                  <a:srgbClr val="152730"/>
                </a:solidFill>
                <a:latin typeface="Cambria" pitchFamily="34" charset="0"/>
                <a:ea typeface="Cambria" pitchFamily="34" charset="-122"/>
                <a:cs typeface="Cambria" pitchFamily="34" charset="-120"/>
              </a:rPr>
              <a:t>Distinct precipitation memory in the two tails</a:t>
            </a:r>
            <a:endParaRPr lang="en-US" sz="3100" dirty="0"/>
          </a:p>
        </p:txBody>
      </p:sp>
      <p:sp>
        <p:nvSpPr>
          <p:cNvPr id="6" name="Text 4"/>
          <p:cNvSpPr/>
          <p:nvPr/>
        </p:nvSpPr>
        <p:spPr>
          <a:xfrm>
            <a:off x="548640" y="1371600"/>
            <a:ext cx="11155680" cy="457200"/>
          </a:xfrm>
          <a:prstGeom prst="rect">
            <a:avLst/>
          </a:prstGeom>
          <a:noFill/>
          <a:ln/>
        </p:spPr>
        <p:txBody>
          <a:bodyPr wrap="square" rtlCol="0" anchor="ctr"/>
          <a:lstStyle/>
          <a:p>
            <a:pPr marL="0" indent="0">
              <a:buNone/>
            </a:pPr>
            <a:r>
              <a:rPr lang="en-US" sz="1500" dirty="0">
                <a:solidFill>
                  <a:srgbClr val="5B6B73"/>
                </a:solidFill>
                <a:latin typeface="Calibri" pitchFamily="34" charset="0"/>
                <a:ea typeface="Calibri" pitchFamily="34" charset="-122"/>
                <a:cs typeface="Calibri" pitchFamily="34" charset="-120"/>
              </a:rPr>
              <a:t>The tails are governed by precipitation over different timescales, which underlies their differing predictability.</a:t>
            </a:r>
            <a:endParaRPr lang="en-US" sz="1500" dirty="0"/>
          </a:p>
        </p:txBody>
      </p:sp>
      <p:sp>
        <p:nvSpPr>
          <p:cNvPr id="7" name="Text 5"/>
          <p:cNvSpPr/>
          <p:nvPr/>
        </p:nvSpPr>
        <p:spPr>
          <a:xfrm>
            <a:off x="548640" y="1920240"/>
            <a:ext cx="5486400" cy="292608"/>
          </a:xfrm>
          <a:prstGeom prst="rect">
            <a:avLst/>
          </a:prstGeom>
          <a:noFill/>
          <a:ln/>
        </p:spPr>
        <p:txBody>
          <a:bodyPr wrap="square" rtlCol="0" anchor="ctr"/>
          <a:lstStyle/>
          <a:p>
            <a:pPr marL="0" indent="0">
              <a:buNone/>
            </a:pPr>
            <a:r>
              <a:rPr lang="en-US" sz="1400" b="1" dirty="0">
                <a:solidFill>
                  <a:srgbClr val="152730"/>
                </a:solidFill>
                <a:latin typeface="Calibri" pitchFamily="34" charset="0"/>
                <a:ea typeface="Calibri" pitchFamily="34" charset="-122"/>
                <a:cs typeface="Calibri" pitchFamily="34" charset="-120"/>
              </a:rPr>
              <a:t>Discrimination by accumulation window</a:t>
            </a:r>
            <a:endParaRPr lang="en-US" sz="1400" dirty="0"/>
          </a:p>
        </p:txBody>
      </p:sp>
      <p:pic>
        <p:nvPicPr>
          <p:cNvPr id="8" name="Image 0" descr="/home/claude/fig/f3_memory.png"/>
          <p:cNvPicPr>
            <a:picLocks noChangeAspect="1"/>
          </p:cNvPicPr>
          <p:nvPr/>
        </p:nvPicPr>
        <p:blipFill>
          <a:blip r:embed="rId3"/>
          <a:stretch>
            <a:fillRect/>
          </a:stretch>
        </p:blipFill>
        <p:spPr>
          <a:xfrm>
            <a:off x="457200" y="2240280"/>
            <a:ext cx="5669280" cy="2834640"/>
          </a:xfrm>
          <a:prstGeom prst="rect">
            <a:avLst/>
          </a:prstGeom>
        </p:spPr>
      </p:pic>
      <p:sp>
        <p:nvSpPr>
          <p:cNvPr id="9" name="Text 6"/>
          <p:cNvSpPr/>
          <p:nvPr/>
        </p:nvSpPr>
        <p:spPr>
          <a:xfrm>
            <a:off x="548640" y="5120640"/>
            <a:ext cx="5669280" cy="822960"/>
          </a:xfrm>
          <a:prstGeom prst="rect">
            <a:avLst/>
          </a:prstGeom>
          <a:noFill/>
          <a:ln/>
        </p:spPr>
        <p:txBody>
          <a:bodyPr wrap="square" rtlCol="0" anchor="ctr"/>
          <a:lstStyle/>
          <a:p>
            <a:pPr marL="0" indent="0">
              <a:lnSpc>
                <a:spcPts val="1400"/>
              </a:lnSpc>
              <a:buNone/>
            </a:pPr>
            <a:r>
              <a:rPr lang="en-US" sz="1150" i="1" dirty="0">
                <a:solidFill>
                  <a:srgbClr val="5B6B73"/>
                </a:solidFill>
                <a:latin typeface="Calibri" pitchFamily="34" charset="0"/>
                <a:ea typeface="Calibri" pitchFamily="34" charset="-122"/>
                <a:cs typeface="Calibri" pitchFamily="34" charset="-120"/>
              </a:rPr>
              <a:t>High-flow discrimination peaks sharply at a 3-month window, indicating a rapid, near-term response; low-flow discrimination is maximized near 12 months, indicating a cumulative deficit.</a:t>
            </a:r>
            <a:endParaRPr lang="en-US" sz="1150" dirty="0"/>
          </a:p>
        </p:txBody>
      </p:sp>
      <p:sp>
        <p:nvSpPr>
          <p:cNvPr id="10" name="Text 7"/>
          <p:cNvSpPr/>
          <p:nvPr/>
        </p:nvSpPr>
        <p:spPr>
          <a:xfrm>
            <a:off x="6492240" y="1920240"/>
            <a:ext cx="5303520" cy="292608"/>
          </a:xfrm>
          <a:prstGeom prst="rect">
            <a:avLst/>
          </a:prstGeom>
          <a:noFill/>
          <a:ln/>
        </p:spPr>
        <p:txBody>
          <a:bodyPr wrap="square" rtlCol="0" anchor="ctr"/>
          <a:lstStyle/>
          <a:p>
            <a:pPr marL="0" indent="0">
              <a:buNone/>
            </a:pPr>
            <a:r>
              <a:rPr lang="en-US" sz="1400" b="1" dirty="0">
                <a:solidFill>
                  <a:srgbClr val="152730"/>
                </a:solidFill>
                <a:latin typeface="Calibri" pitchFamily="34" charset="0"/>
                <a:ea typeface="Calibri" pitchFamily="34" charset="-122"/>
                <a:cs typeface="Calibri" pitchFamily="34" charset="-120"/>
              </a:rPr>
              <a:t>Accumulated precipitation percentile of the 25 most extreme months</a:t>
            </a:r>
            <a:endParaRPr lang="en-US" sz="1400" dirty="0"/>
          </a:p>
        </p:txBody>
      </p:sp>
      <p:pic>
        <p:nvPicPr>
          <p:cNvPr id="11" name="Image 1" descr="/home/claude/fig/f5_antecedent.png"/>
          <p:cNvPicPr>
            <a:picLocks noChangeAspect="1"/>
          </p:cNvPicPr>
          <p:nvPr/>
        </p:nvPicPr>
        <p:blipFill>
          <a:blip r:embed="rId4"/>
          <a:stretch>
            <a:fillRect/>
          </a:stretch>
        </p:blipFill>
        <p:spPr>
          <a:xfrm>
            <a:off x="6400800" y="2240280"/>
            <a:ext cx="5486400" cy="2743200"/>
          </a:xfrm>
          <a:prstGeom prst="rect">
            <a:avLst/>
          </a:prstGeom>
        </p:spPr>
      </p:pic>
      <p:sp>
        <p:nvSpPr>
          <p:cNvPr id="12" name="Text 8"/>
          <p:cNvSpPr/>
          <p:nvPr/>
        </p:nvSpPr>
        <p:spPr>
          <a:xfrm>
            <a:off x="6492240" y="5074920"/>
            <a:ext cx="5394960" cy="868680"/>
          </a:xfrm>
          <a:prstGeom prst="rect">
            <a:avLst/>
          </a:prstGeom>
          <a:noFill/>
          <a:ln/>
        </p:spPr>
        <p:txBody>
          <a:bodyPr wrap="square" rtlCol="0" anchor="ctr"/>
          <a:lstStyle/>
          <a:p>
            <a:pPr marL="0" indent="0">
              <a:lnSpc>
                <a:spcPts val="1400"/>
              </a:lnSpc>
              <a:buNone/>
            </a:pPr>
            <a:r>
              <a:rPr lang="en-US" sz="1150" i="1" dirty="0">
                <a:solidFill>
                  <a:srgbClr val="5B6B73"/>
                </a:solidFill>
                <a:latin typeface="Calibri" pitchFamily="34" charset="0"/>
                <a:ea typeface="Calibri" pitchFamily="34" charset="-122"/>
                <a:cs typeface="Calibri" pitchFamily="34" charset="-120"/>
              </a:rPr>
              <a:t>Both tails carry a strong precipitation signal: the wettest months follow precipitation near the 94th percentile, the driest near the 6th. The asymmetry is one of timescale, with floods are 3-month totals and drought 12-month totals.</a:t>
            </a:r>
            <a:endParaRPr lang="en-US" sz="11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7</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SPATIAL STRUCTURE</a:t>
            </a:r>
            <a:endParaRPr lang="en-US" sz="1200" dirty="0"/>
          </a:p>
        </p:txBody>
      </p:sp>
      <p:sp>
        <p:nvSpPr>
          <p:cNvPr id="5" name="Text 3"/>
          <p:cNvSpPr/>
          <p:nvPr/>
        </p:nvSpPr>
        <p:spPr>
          <a:xfrm>
            <a:off x="548640" y="749808"/>
            <a:ext cx="11247120" cy="548640"/>
          </a:xfrm>
          <a:prstGeom prst="rect">
            <a:avLst/>
          </a:prstGeom>
          <a:noFill/>
          <a:ln/>
        </p:spPr>
        <p:txBody>
          <a:bodyPr wrap="square" rtlCol="0" anchor="ctr"/>
          <a:lstStyle/>
          <a:p>
            <a:pPr marL="0" indent="0">
              <a:buNone/>
            </a:pPr>
            <a:r>
              <a:rPr lang="en-US" sz="3000" b="1" dirty="0">
                <a:solidFill>
                  <a:srgbClr val="152730"/>
                </a:solidFill>
                <a:latin typeface="Cambria" pitchFamily="34" charset="0"/>
                <a:ea typeface="Cambria" pitchFamily="34" charset="-122"/>
                <a:cs typeface="Cambria" pitchFamily="34" charset="-120"/>
              </a:rPr>
              <a:t>Spatial coherence distinguishes the two extremes</a:t>
            </a:r>
            <a:endParaRPr lang="en-US" sz="3000" dirty="0"/>
          </a:p>
        </p:txBody>
      </p:sp>
      <p:sp>
        <p:nvSpPr>
          <p:cNvPr id="6" name="Text 4"/>
          <p:cNvSpPr/>
          <p:nvPr/>
        </p:nvSpPr>
        <p:spPr>
          <a:xfrm>
            <a:off x="548640" y="1371600"/>
            <a:ext cx="10972800" cy="365760"/>
          </a:xfrm>
          <a:prstGeom prst="rect">
            <a:avLst/>
          </a:prstGeom>
          <a:noFill/>
          <a:ln/>
        </p:spPr>
        <p:txBody>
          <a:bodyPr wrap="square" rtlCol="0" anchor="ctr"/>
          <a:lstStyle/>
          <a:p>
            <a:pPr marL="0" indent="0">
              <a:buNone/>
            </a:pPr>
            <a:r>
              <a:rPr lang="en-US" sz="1500" dirty="0">
                <a:solidFill>
                  <a:srgbClr val="5B6B73"/>
                </a:solidFill>
                <a:latin typeface="Calibri" pitchFamily="34" charset="0"/>
                <a:ea typeface="Calibri" pitchFamily="34" charset="-122"/>
                <a:cs typeface="Calibri" pitchFamily="34" charset="-120"/>
              </a:rPr>
              <a:t>Scoring each sub-basin independently localizes where each extreme is generated.</a:t>
            </a:r>
            <a:endParaRPr lang="en-US" sz="1500" dirty="0"/>
          </a:p>
        </p:txBody>
      </p:sp>
      <p:pic>
        <p:nvPicPr>
          <p:cNvPr id="7" name="Image 0" descr="/home/claude/fig/f4_subbasin.png"/>
          <p:cNvPicPr>
            <a:picLocks noChangeAspect="1"/>
          </p:cNvPicPr>
          <p:nvPr/>
        </p:nvPicPr>
        <p:blipFill>
          <a:blip r:embed="rId3"/>
          <a:stretch>
            <a:fillRect/>
          </a:stretch>
        </p:blipFill>
        <p:spPr>
          <a:xfrm>
            <a:off x="411480" y="1874520"/>
            <a:ext cx="6858000" cy="3429000"/>
          </a:xfrm>
          <a:prstGeom prst="rect">
            <a:avLst/>
          </a:prstGeom>
        </p:spPr>
      </p:pic>
      <p:sp>
        <p:nvSpPr>
          <p:cNvPr id="8" name="Shape 5"/>
          <p:cNvSpPr/>
          <p:nvPr/>
        </p:nvSpPr>
        <p:spPr>
          <a:xfrm>
            <a:off x="7543800" y="1965960"/>
            <a:ext cx="4160520" cy="1078992"/>
          </a:xfrm>
          <a:prstGeom prst="roundRect">
            <a:avLst>
              <a:gd name="adj" fmla="val 5932"/>
            </a:avLst>
          </a:prstGeom>
          <a:solidFill>
            <a:srgbClr val="FFFFFF"/>
          </a:solidFill>
          <a:ln w="12700">
            <a:solidFill>
              <a:srgbClr val="DCE4E8"/>
            </a:solidFill>
            <a:prstDash val="solid"/>
          </a:ln>
        </p:spPr>
      </p:sp>
      <p:sp>
        <p:nvSpPr>
          <p:cNvPr id="9" name="Shape 6"/>
          <p:cNvSpPr/>
          <p:nvPr/>
        </p:nvSpPr>
        <p:spPr>
          <a:xfrm>
            <a:off x="7543800" y="1965960"/>
            <a:ext cx="82296" cy="1078992"/>
          </a:xfrm>
          <a:prstGeom prst="rect">
            <a:avLst/>
          </a:prstGeom>
          <a:solidFill>
            <a:srgbClr val="C1440E"/>
          </a:solidFill>
          <a:ln/>
        </p:spPr>
      </p:sp>
      <p:sp>
        <p:nvSpPr>
          <p:cNvPr id="10" name="Text 7"/>
          <p:cNvSpPr/>
          <p:nvPr/>
        </p:nvSpPr>
        <p:spPr>
          <a:xfrm>
            <a:off x="7772400" y="2075688"/>
            <a:ext cx="3840480" cy="274320"/>
          </a:xfrm>
          <a:prstGeom prst="rect">
            <a:avLst/>
          </a:prstGeom>
          <a:noFill/>
          <a:ln/>
        </p:spPr>
        <p:txBody>
          <a:bodyPr wrap="square" rtlCol="0" anchor="ctr"/>
          <a:lstStyle/>
          <a:p>
            <a:pPr marL="0" indent="0">
              <a:buNone/>
            </a:pPr>
            <a:r>
              <a:rPr lang="en-US" sz="1350" b="1" dirty="0">
                <a:solidFill>
                  <a:srgbClr val="152730"/>
                </a:solidFill>
                <a:latin typeface="Calibri" pitchFamily="34" charset="0"/>
                <a:ea typeface="Calibri" pitchFamily="34" charset="-122"/>
                <a:cs typeface="Calibri" pitchFamily="34" charset="-120"/>
              </a:rPr>
              <a:t>Drought is basin-wide</a:t>
            </a:r>
            <a:endParaRPr lang="en-US" sz="1350" dirty="0"/>
          </a:p>
        </p:txBody>
      </p:sp>
      <p:sp>
        <p:nvSpPr>
          <p:cNvPr id="11" name="Text 8"/>
          <p:cNvSpPr/>
          <p:nvPr/>
        </p:nvSpPr>
        <p:spPr>
          <a:xfrm>
            <a:off x="7772400" y="2368296"/>
            <a:ext cx="3858768" cy="658368"/>
          </a:xfrm>
          <a:prstGeom prst="rect">
            <a:avLst/>
          </a:prstGeom>
          <a:noFill/>
          <a:ln/>
        </p:spPr>
        <p:txBody>
          <a:bodyPr wrap="square" rtlCol="0" anchor="ctr"/>
          <a:lstStyle/>
          <a:p>
            <a:pPr marL="0" indent="0">
              <a:lnSpc>
                <a:spcPts val="1300"/>
              </a:lnSpc>
              <a:buNone/>
            </a:pPr>
            <a:r>
              <a:rPr lang="en-US" sz="1080" dirty="0">
                <a:solidFill>
                  <a:srgbClr val="5B6B73"/>
                </a:solidFill>
                <a:latin typeface="Calibri" pitchFamily="34" charset="0"/>
                <a:ea typeface="Calibri" pitchFamily="34" charset="-122"/>
                <a:cs typeface="Calibri" pitchFamily="34" charset="-120"/>
              </a:rPr>
              <a:t>All six contributing basins carry strong low-flow discrimination (AUC 0.77–0.87). Sub-normal precipitation is spatially coherent — the system is dry as a whole.</a:t>
            </a:r>
            <a:endParaRPr lang="en-US" sz="1080" dirty="0"/>
          </a:p>
        </p:txBody>
      </p:sp>
      <p:sp>
        <p:nvSpPr>
          <p:cNvPr id="12" name="Shape 9"/>
          <p:cNvSpPr/>
          <p:nvPr/>
        </p:nvSpPr>
        <p:spPr>
          <a:xfrm>
            <a:off x="7543800" y="3136392"/>
            <a:ext cx="4160520" cy="1078992"/>
          </a:xfrm>
          <a:prstGeom prst="roundRect">
            <a:avLst>
              <a:gd name="adj" fmla="val 5932"/>
            </a:avLst>
          </a:prstGeom>
          <a:solidFill>
            <a:srgbClr val="FFFFFF"/>
          </a:solidFill>
          <a:ln w="12700">
            <a:solidFill>
              <a:srgbClr val="DCE4E8"/>
            </a:solidFill>
            <a:prstDash val="solid"/>
          </a:ln>
        </p:spPr>
      </p:sp>
      <p:sp>
        <p:nvSpPr>
          <p:cNvPr id="13" name="Shape 10"/>
          <p:cNvSpPr/>
          <p:nvPr/>
        </p:nvSpPr>
        <p:spPr>
          <a:xfrm>
            <a:off x="7543800" y="3136392"/>
            <a:ext cx="82296" cy="1078992"/>
          </a:xfrm>
          <a:prstGeom prst="rect">
            <a:avLst/>
          </a:prstGeom>
          <a:solidFill>
            <a:srgbClr val="2E86C1"/>
          </a:solidFill>
          <a:ln/>
        </p:spPr>
      </p:sp>
      <p:sp>
        <p:nvSpPr>
          <p:cNvPr id="14" name="Text 11"/>
          <p:cNvSpPr/>
          <p:nvPr/>
        </p:nvSpPr>
        <p:spPr>
          <a:xfrm>
            <a:off x="7772400" y="3246120"/>
            <a:ext cx="3840480" cy="274320"/>
          </a:xfrm>
          <a:prstGeom prst="rect">
            <a:avLst/>
          </a:prstGeom>
          <a:noFill/>
          <a:ln/>
        </p:spPr>
        <p:txBody>
          <a:bodyPr wrap="square" rtlCol="0" anchor="ctr"/>
          <a:lstStyle/>
          <a:p>
            <a:pPr marL="0" indent="0">
              <a:buNone/>
            </a:pPr>
            <a:r>
              <a:rPr lang="en-US" sz="1350" b="1" dirty="0">
                <a:solidFill>
                  <a:srgbClr val="152730"/>
                </a:solidFill>
                <a:latin typeface="Calibri" pitchFamily="34" charset="0"/>
                <a:ea typeface="Calibri" pitchFamily="34" charset="-122"/>
                <a:cs typeface="Calibri" pitchFamily="34" charset="-120"/>
              </a:rPr>
              <a:t>Floods are upper-basin-weighted</a:t>
            </a:r>
            <a:endParaRPr lang="en-US" sz="1350" dirty="0"/>
          </a:p>
        </p:txBody>
      </p:sp>
      <p:sp>
        <p:nvSpPr>
          <p:cNvPr id="15" name="Text 12"/>
          <p:cNvSpPr/>
          <p:nvPr/>
        </p:nvSpPr>
        <p:spPr>
          <a:xfrm>
            <a:off x="7772400" y="3538728"/>
            <a:ext cx="3858768" cy="658368"/>
          </a:xfrm>
          <a:prstGeom prst="rect">
            <a:avLst/>
          </a:prstGeom>
          <a:noFill/>
          <a:ln/>
        </p:spPr>
        <p:txBody>
          <a:bodyPr wrap="square" rtlCol="0" anchor="ctr"/>
          <a:lstStyle/>
          <a:p>
            <a:pPr marL="0" indent="0">
              <a:lnSpc>
                <a:spcPts val="1300"/>
              </a:lnSpc>
              <a:buNone/>
            </a:pPr>
            <a:r>
              <a:rPr lang="en-US" sz="1080" dirty="0">
                <a:solidFill>
                  <a:srgbClr val="5B6B73"/>
                </a:solidFill>
                <a:latin typeface="Calibri" pitchFamily="34" charset="0"/>
                <a:ea typeface="Calibri" pitchFamily="34" charset="-122"/>
                <a:cs typeface="Calibri" pitchFamily="34" charset="-120"/>
              </a:rPr>
              <a:t>High-flow discrimination is led by the Upper Mississippi (0.81) and weakest in the Tennessee (0.69). Flood generation is more localized and fast-routing.</a:t>
            </a:r>
            <a:endParaRPr lang="en-US" sz="1080" dirty="0"/>
          </a:p>
        </p:txBody>
      </p:sp>
      <p:sp>
        <p:nvSpPr>
          <p:cNvPr id="16" name="Shape 13"/>
          <p:cNvSpPr/>
          <p:nvPr/>
        </p:nvSpPr>
        <p:spPr>
          <a:xfrm>
            <a:off x="7543800" y="4306824"/>
            <a:ext cx="4160520" cy="1078992"/>
          </a:xfrm>
          <a:prstGeom prst="roundRect">
            <a:avLst>
              <a:gd name="adj" fmla="val 5932"/>
            </a:avLst>
          </a:prstGeom>
          <a:solidFill>
            <a:srgbClr val="FFFFFF"/>
          </a:solidFill>
          <a:ln w="12700">
            <a:solidFill>
              <a:srgbClr val="DCE4E8"/>
            </a:solidFill>
            <a:prstDash val="solid"/>
          </a:ln>
        </p:spPr>
      </p:sp>
      <p:sp>
        <p:nvSpPr>
          <p:cNvPr id="17" name="Shape 14"/>
          <p:cNvSpPr/>
          <p:nvPr/>
        </p:nvSpPr>
        <p:spPr>
          <a:xfrm>
            <a:off x="7543800" y="4306824"/>
            <a:ext cx="82296" cy="1078992"/>
          </a:xfrm>
          <a:prstGeom prst="rect">
            <a:avLst/>
          </a:prstGeom>
          <a:solidFill>
            <a:srgbClr val="5B6B73"/>
          </a:solidFill>
          <a:ln/>
        </p:spPr>
      </p:sp>
      <p:sp>
        <p:nvSpPr>
          <p:cNvPr id="18" name="Text 15"/>
          <p:cNvSpPr/>
          <p:nvPr/>
        </p:nvSpPr>
        <p:spPr>
          <a:xfrm>
            <a:off x="7772400" y="4416552"/>
            <a:ext cx="3840480" cy="274320"/>
          </a:xfrm>
          <a:prstGeom prst="rect">
            <a:avLst/>
          </a:prstGeom>
          <a:noFill/>
          <a:ln/>
        </p:spPr>
        <p:txBody>
          <a:bodyPr wrap="square" rtlCol="0" anchor="ctr"/>
          <a:lstStyle/>
          <a:p>
            <a:pPr marL="0" indent="0">
              <a:buNone/>
            </a:pPr>
            <a:r>
              <a:rPr lang="en-US" sz="1350" b="1" dirty="0">
                <a:solidFill>
                  <a:srgbClr val="152730"/>
                </a:solidFill>
                <a:latin typeface="Calibri" pitchFamily="34" charset="0"/>
                <a:ea typeface="Calibri" pitchFamily="34" charset="-122"/>
                <a:cs typeface="Calibri" pitchFamily="34" charset="-120"/>
              </a:rPr>
              <a:t>An internal consistency check</a:t>
            </a:r>
            <a:endParaRPr lang="en-US" sz="1350" dirty="0"/>
          </a:p>
        </p:txBody>
      </p:sp>
      <p:sp>
        <p:nvSpPr>
          <p:cNvPr id="19" name="Text 16"/>
          <p:cNvSpPr/>
          <p:nvPr/>
        </p:nvSpPr>
        <p:spPr>
          <a:xfrm>
            <a:off x="7772400" y="4709160"/>
            <a:ext cx="3858768" cy="658368"/>
          </a:xfrm>
          <a:prstGeom prst="rect">
            <a:avLst/>
          </a:prstGeom>
          <a:noFill/>
          <a:ln/>
        </p:spPr>
        <p:txBody>
          <a:bodyPr wrap="square" rtlCol="0" anchor="ctr"/>
          <a:lstStyle/>
          <a:p>
            <a:pPr marL="0" indent="0">
              <a:lnSpc>
                <a:spcPts val="1300"/>
              </a:lnSpc>
              <a:buNone/>
            </a:pPr>
            <a:r>
              <a:rPr lang="en-US" sz="1080" dirty="0">
                <a:solidFill>
                  <a:srgbClr val="5B6B73"/>
                </a:solidFill>
                <a:latin typeface="Calibri" pitchFamily="34" charset="0"/>
                <a:ea typeface="Calibri" pitchFamily="34" charset="-122"/>
                <a:cs typeface="Calibri" pitchFamily="34" charset="-120"/>
              </a:rPr>
              <a:t>The Red River — excluded from the Tarbert total — nonetheless tracks the extremes, indicating the signal is regional climate rather than a gauge artifact.</a:t>
            </a:r>
            <a:endParaRPr lang="en-US" sz="108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8</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D68910"/>
                </a:solidFill>
                <a:latin typeface="Calibri" pitchFamily="34" charset="0"/>
                <a:ea typeface="Calibri" pitchFamily="34" charset="-122"/>
                <a:cs typeface="Calibri" pitchFamily="34" charset="-120"/>
              </a:rPr>
              <a:t>BOUNDARY OF THE SIGNAL</a:t>
            </a:r>
            <a:endParaRPr lang="en-US" sz="1200" dirty="0"/>
          </a:p>
        </p:txBody>
      </p:sp>
      <p:sp>
        <p:nvSpPr>
          <p:cNvPr id="5" name="Text 3"/>
          <p:cNvSpPr/>
          <p:nvPr/>
        </p:nvSpPr>
        <p:spPr>
          <a:xfrm>
            <a:off x="548640" y="749808"/>
            <a:ext cx="11247120" cy="548640"/>
          </a:xfrm>
          <a:prstGeom prst="rect">
            <a:avLst/>
          </a:prstGeom>
          <a:noFill/>
          <a:ln/>
        </p:spPr>
        <p:txBody>
          <a:bodyPr wrap="square" rtlCol="0" anchor="ctr"/>
          <a:lstStyle/>
          <a:p>
            <a:pPr marL="0" indent="0">
              <a:buNone/>
            </a:pPr>
            <a:r>
              <a:rPr lang="en-US" sz="3000" b="1" dirty="0">
                <a:solidFill>
                  <a:srgbClr val="152730"/>
                </a:solidFill>
                <a:latin typeface="Cambria" pitchFamily="34" charset="0"/>
                <a:ea typeface="Cambria" pitchFamily="34" charset="-122"/>
                <a:cs typeface="Cambria" pitchFamily="34" charset="-120"/>
              </a:rPr>
              <a:t>Skill concentrates in the tails, not the interior</a:t>
            </a:r>
            <a:endParaRPr lang="en-US" sz="3000" dirty="0"/>
          </a:p>
        </p:txBody>
      </p:sp>
      <p:sp>
        <p:nvSpPr>
          <p:cNvPr id="6" name="Text 4"/>
          <p:cNvSpPr/>
          <p:nvPr/>
        </p:nvSpPr>
        <p:spPr>
          <a:xfrm>
            <a:off x="548640" y="1371600"/>
            <a:ext cx="10972800" cy="365760"/>
          </a:xfrm>
          <a:prstGeom prst="rect">
            <a:avLst/>
          </a:prstGeom>
          <a:noFill/>
          <a:ln/>
        </p:spPr>
        <p:txBody>
          <a:bodyPr wrap="square" rtlCol="0" anchor="ctr"/>
          <a:lstStyle/>
          <a:p>
            <a:pPr marL="0" indent="0">
              <a:buNone/>
            </a:pPr>
            <a:r>
              <a:rPr lang="en-US" sz="1500" dirty="0">
                <a:solidFill>
                  <a:srgbClr val="5B6B73"/>
                </a:solidFill>
                <a:latin typeface="Calibri" pitchFamily="34" charset="0"/>
                <a:ea typeface="Calibri" pitchFamily="34" charset="-122"/>
                <a:cs typeface="Calibri" pitchFamily="34" charset="-120"/>
              </a:rPr>
              <a:t>Precipitation governs the extremes; it explains ordinary month-to-month variation only moderately.</a:t>
            </a:r>
            <a:endParaRPr lang="en-US" sz="1500" dirty="0"/>
          </a:p>
        </p:txBody>
      </p:sp>
      <p:sp>
        <p:nvSpPr>
          <p:cNvPr id="7" name="Shape 5"/>
          <p:cNvSpPr/>
          <p:nvPr/>
        </p:nvSpPr>
        <p:spPr>
          <a:xfrm>
            <a:off x="548640" y="2011680"/>
            <a:ext cx="3566160" cy="2743200"/>
          </a:xfrm>
          <a:prstGeom prst="roundRect">
            <a:avLst>
              <a:gd name="adj" fmla="val 3333"/>
            </a:avLst>
          </a:prstGeom>
          <a:solidFill>
            <a:srgbClr val="0B3D5C"/>
          </a:solidFill>
          <a:ln/>
        </p:spPr>
      </p:sp>
      <p:sp>
        <p:nvSpPr>
          <p:cNvPr id="8" name="Text 6"/>
          <p:cNvSpPr/>
          <p:nvPr/>
        </p:nvSpPr>
        <p:spPr>
          <a:xfrm>
            <a:off x="731520" y="2240280"/>
            <a:ext cx="3108960" cy="320040"/>
          </a:xfrm>
          <a:prstGeom prst="rect">
            <a:avLst/>
          </a:prstGeom>
          <a:noFill/>
          <a:ln/>
        </p:spPr>
        <p:txBody>
          <a:bodyPr wrap="square" rtlCol="0" anchor="ctr"/>
          <a:lstStyle/>
          <a:p>
            <a:pPr marL="0" indent="0">
              <a:buNone/>
            </a:pPr>
            <a:r>
              <a:rPr lang="en-US" sz="1400" b="1" dirty="0">
                <a:solidFill>
                  <a:srgbClr val="CADCFC"/>
                </a:solidFill>
                <a:latin typeface="Calibri" pitchFamily="34" charset="0"/>
                <a:ea typeface="Calibri" pitchFamily="34" charset="-122"/>
                <a:cs typeface="Calibri" pitchFamily="34" charset="-120"/>
              </a:rPr>
              <a:t>In the tails</a:t>
            </a:r>
            <a:endParaRPr lang="en-US" sz="1400" dirty="0"/>
          </a:p>
        </p:txBody>
      </p:sp>
      <p:sp>
        <p:nvSpPr>
          <p:cNvPr id="9" name="Text 7"/>
          <p:cNvSpPr/>
          <p:nvPr/>
        </p:nvSpPr>
        <p:spPr>
          <a:xfrm>
            <a:off x="640080" y="2606040"/>
            <a:ext cx="3383280" cy="914400"/>
          </a:xfrm>
          <a:prstGeom prst="rect">
            <a:avLst/>
          </a:prstGeom>
          <a:noFill/>
          <a:ln/>
        </p:spPr>
        <p:txBody>
          <a:bodyPr wrap="square" rtlCol="0" anchor="ctr"/>
          <a:lstStyle/>
          <a:p>
            <a:pPr marL="0" indent="0" algn="ctr">
              <a:buNone/>
            </a:pPr>
            <a:r>
              <a:rPr lang="en-US" sz="4600" b="1" dirty="0">
                <a:solidFill>
                  <a:srgbClr val="FFFFFF"/>
                </a:solidFill>
                <a:latin typeface="Cambria" pitchFamily="34" charset="0"/>
                <a:ea typeface="Cambria" pitchFamily="34" charset="-122"/>
                <a:cs typeface="Cambria" pitchFamily="34" charset="-120"/>
              </a:rPr>
              <a:t>0.87–0.95</a:t>
            </a:r>
            <a:endParaRPr lang="en-US" sz="4600" dirty="0"/>
          </a:p>
        </p:txBody>
      </p:sp>
      <p:sp>
        <p:nvSpPr>
          <p:cNvPr id="10" name="Text 8"/>
          <p:cNvSpPr/>
          <p:nvPr/>
        </p:nvSpPr>
        <p:spPr>
          <a:xfrm>
            <a:off x="777240" y="3657600"/>
            <a:ext cx="3154680" cy="914400"/>
          </a:xfrm>
          <a:prstGeom prst="rect">
            <a:avLst/>
          </a:prstGeom>
          <a:noFill/>
          <a:ln/>
        </p:spPr>
        <p:txBody>
          <a:bodyPr wrap="square" rtlCol="0" anchor="ctr"/>
          <a:lstStyle/>
          <a:p>
            <a:pPr marL="0" indent="0" algn="ctr">
              <a:lnSpc>
                <a:spcPts val="1600"/>
              </a:lnSpc>
              <a:buNone/>
            </a:pPr>
            <a:r>
              <a:rPr lang="en-US" sz="1250" dirty="0">
                <a:solidFill>
                  <a:srgbClr val="CADCFC"/>
                </a:solidFill>
                <a:latin typeface="Calibri" pitchFamily="34" charset="0"/>
                <a:ea typeface="Calibri" pitchFamily="34" charset="-122"/>
                <a:cs typeface="Calibri" pitchFamily="34" charset="-120"/>
              </a:rPr>
              <a:t>AUC on flood and drought months — precipitation dominates.</a:t>
            </a:r>
            <a:endParaRPr lang="en-US" sz="1250" dirty="0"/>
          </a:p>
        </p:txBody>
      </p:sp>
      <p:sp>
        <p:nvSpPr>
          <p:cNvPr id="11" name="Shape 9"/>
          <p:cNvSpPr/>
          <p:nvPr/>
        </p:nvSpPr>
        <p:spPr>
          <a:xfrm>
            <a:off x="4343400" y="2011680"/>
            <a:ext cx="3566160" cy="2743200"/>
          </a:xfrm>
          <a:prstGeom prst="roundRect">
            <a:avLst>
              <a:gd name="adj" fmla="val 3333"/>
            </a:avLst>
          </a:prstGeom>
          <a:solidFill>
            <a:srgbClr val="FFFFFF"/>
          </a:solidFill>
          <a:ln w="25400">
            <a:solidFill>
              <a:srgbClr val="D68910"/>
            </a:solidFill>
            <a:prstDash val="solid"/>
          </a:ln>
        </p:spPr>
      </p:sp>
      <p:sp>
        <p:nvSpPr>
          <p:cNvPr id="12" name="Text 10"/>
          <p:cNvSpPr/>
          <p:nvPr/>
        </p:nvSpPr>
        <p:spPr>
          <a:xfrm>
            <a:off x="4526280" y="2240280"/>
            <a:ext cx="3108960" cy="320040"/>
          </a:xfrm>
          <a:prstGeom prst="rect">
            <a:avLst/>
          </a:prstGeom>
          <a:noFill/>
          <a:ln/>
        </p:spPr>
        <p:txBody>
          <a:bodyPr wrap="square" rtlCol="0" anchor="ctr"/>
          <a:lstStyle/>
          <a:p>
            <a:pPr marL="0" indent="0">
              <a:buNone/>
            </a:pPr>
            <a:r>
              <a:rPr lang="en-US" sz="1400" b="1" dirty="0">
                <a:solidFill>
                  <a:srgbClr val="D68910"/>
                </a:solidFill>
                <a:latin typeface="Calibri" pitchFamily="34" charset="0"/>
                <a:ea typeface="Calibri" pitchFamily="34" charset="-122"/>
                <a:cs typeface="Calibri" pitchFamily="34" charset="-120"/>
              </a:rPr>
              <a:t>Across all months</a:t>
            </a:r>
            <a:endParaRPr lang="en-US" sz="1400" dirty="0"/>
          </a:p>
        </p:txBody>
      </p:sp>
      <p:sp>
        <p:nvSpPr>
          <p:cNvPr id="13" name="Text 11"/>
          <p:cNvSpPr/>
          <p:nvPr/>
        </p:nvSpPr>
        <p:spPr>
          <a:xfrm>
            <a:off x="4434840" y="2606040"/>
            <a:ext cx="3383280" cy="914400"/>
          </a:xfrm>
          <a:prstGeom prst="rect">
            <a:avLst/>
          </a:prstGeom>
          <a:noFill/>
          <a:ln/>
        </p:spPr>
        <p:txBody>
          <a:bodyPr wrap="square" rtlCol="0" anchor="ctr"/>
          <a:lstStyle/>
          <a:p>
            <a:pPr marL="0" indent="0" algn="ctr">
              <a:buNone/>
            </a:pPr>
            <a:r>
              <a:rPr lang="en-US" sz="4600" b="1" dirty="0">
                <a:solidFill>
                  <a:srgbClr val="152730"/>
                </a:solidFill>
                <a:latin typeface="Cambria" pitchFamily="34" charset="0"/>
                <a:ea typeface="Cambria" pitchFamily="34" charset="-122"/>
                <a:cs typeface="Cambria" pitchFamily="34" charset="-120"/>
              </a:rPr>
              <a:t>≈ 0.6</a:t>
            </a:r>
            <a:endParaRPr lang="en-US" sz="4600" dirty="0"/>
          </a:p>
        </p:txBody>
      </p:sp>
      <p:sp>
        <p:nvSpPr>
          <p:cNvPr id="14" name="Text 12"/>
          <p:cNvSpPr/>
          <p:nvPr/>
        </p:nvSpPr>
        <p:spPr>
          <a:xfrm>
            <a:off x="4572000" y="3657600"/>
            <a:ext cx="3154680" cy="914400"/>
          </a:xfrm>
          <a:prstGeom prst="rect">
            <a:avLst/>
          </a:prstGeom>
          <a:noFill/>
          <a:ln/>
        </p:spPr>
        <p:txBody>
          <a:bodyPr wrap="square" rtlCol="0" anchor="ctr"/>
          <a:lstStyle/>
          <a:p>
            <a:pPr marL="0" indent="0" algn="ctr">
              <a:lnSpc>
                <a:spcPts val="1600"/>
              </a:lnSpc>
              <a:buNone/>
            </a:pPr>
            <a:r>
              <a:rPr lang="en-US" sz="1250" dirty="0">
                <a:solidFill>
                  <a:srgbClr val="5B6B73"/>
                </a:solidFill>
                <a:latin typeface="Calibri" pitchFamily="34" charset="0"/>
                <a:ea typeface="Calibri" pitchFamily="34" charset="-122"/>
                <a:cs typeface="Calibri" pitchFamily="34" charset="-120"/>
              </a:rPr>
              <a:t>Rank correlation of precipitation with monthly flow — moderate only.</a:t>
            </a:r>
            <a:endParaRPr lang="en-US" sz="1250" dirty="0"/>
          </a:p>
        </p:txBody>
      </p:sp>
      <p:sp>
        <p:nvSpPr>
          <p:cNvPr id="15" name="Text 13"/>
          <p:cNvSpPr/>
          <p:nvPr/>
        </p:nvSpPr>
        <p:spPr>
          <a:xfrm>
            <a:off x="8229600" y="2057400"/>
            <a:ext cx="3474720" cy="320040"/>
          </a:xfrm>
          <a:prstGeom prst="rect">
            <a:avLst/>
          </a:prstGeom>
          <a:noFill/>
          <a:ln/>
        </p:spPr>
        <p:txBody>
          <a:bodyPr wrap="square" rtlCol="0" anchor="ctr"/>
          <a:lstStyle/>
          <a:p>
            <a:pPr marL="0" indent="0">
              <a:buNone/>
            </a:pPr>
            <a:r>
              <a:rPr lang="en-US" sz="1500" b="1" dirty="0">
                <a:solidFill>
                  <a:srgbClr val="152730"/>
                </a:solidFill>
                <a:latin typeface="Calibri" pitchFamily="34" charset="0"/>
                <a:ea typeface="Calibri" pitchFamily="34" charset="-122"/>
                <a:cs typeface="Calibri" pitchFamily="34" charset="-120"/>
              </a:rPr>
              <a:t>Sources of interior attenuation</a:t>
            </a:r>
            <a:endParaRPr lang="en-US" sz="1500" dirty="0"/>
          </a:p>
        </p:txBody>
      </p:sp>
      <p:sp>
        <p:nvSpPr>
          <p:cNvPr id="16" name="Shape 14"/>
          <p:cNvSpPr/>
          <p:nvPr/>
        </p:nvSpPr>
        <p:spPr>
          <a:xfrm>
            <a:off x="8229600" y="2514600"/>
            <a:ext cx="128016" cy="128016"/>
          </a:xfrm>
          <a:prstGeom prst="ellipse">
            <a:avLst/>
          </a:prstGeom>
          <a:solidFill>
            <a:srgbClr val="D68910"/>
          </a:solidFill>
          <a:ln/>
        </p:spPr>
      </p:sp>
      <p:sp>
        <p:nvSpPr>
          <p:cNvPr id="17" name="Text 15"/>
          <p:cNvSpPr/>
          <p:nvPr/>
        </p:nvSpPr>
        <p:spPr>
          <a:xfrm>
            <a:off x="8485632" y="2414016"/>
            <a:ext cx="3246120" cy="502920"/>
          </a:xfrm>
          <a:prstGeom prst="rect">
            <a:avLst/>
          </a:prstGeom>
          <a:noFill/>
          <a:ln/>
        </p:spPr>
        <p:txBody>
          <a:bodyPr wrap="square" rtlCol="0" anchor="ctr"/>
          <a:lstStyle/>
          <a:p>
            <a:pPr marL="0" indent="0">
              <a:lnSpc>
                <a:spcPts val="1400"/>
              </a:lnSpc>
              <a:buNone/>
            </a:pPr>
            <a:r>
              <a:rPr lang="en-US" sz="1200" dirty="0">
                <a:solidFill>
                  <a:srgbClr val="5B6B73"/>
                </a:solidFill>
                <a:latin typeface="Calibri" pitchFamily="34" charset="0"/>
                <a:ea typeface="Calibri" pitchFamily="34" charset="-122"/>
                <a:cs typeface="Calibri" pitchFamily="34" charset="-120"/>
              </a:rPr>
              <a:t>Storage and routing — snowpack and channel travel time redistribute precipitation in time</a:t>
            </a:r>
            <a:endParaRPr lang="en-US" sz="1200" dirty="0"/>
          </a:p>
        </p:txBody>
      </p:sp>
      <p:sp>
        <p:nvSpPr>
          <p:cNvPr id="18" name="Shape 16"/>
          <p:cNvSpPr/>
          <p:nvPr/>
        </p:nvSpPr>
        <p:spPr>
          <a:xfrm>
            <a:off x="8229600" y="3118104"/>
            <a:ext cx="128016" cy="128016"/>
          </a:xfrm>
          <a:prstGeom prst="ellipse">
            <a:avLst/>
          </a:prstGeom>
          <a:solidFill>
            <a:srgbClr val="D68910"/>
          </a:solidFill>
          <a:ln/>
        </p:spPr>
      </p:sp>
      <p:sp>
        <p:nvSpPr>
          <p:cNvPr id="19" name="Text 17"/>
          <p:cNvSpPr/>
          <p:nvPr/>
        </p:nvSpPr>
        <p:spPr>
          <a:xfrm>
            <a:off x="8485632" y="3017520"/>
            <a:ext cx="3246120" cy="502920"/>
          </a:xfrm>
          <a:prstGeom prst="rect">
            <a:avLst/>
          </a:prstGeom>
          <a:noFill/>
          <a:ln/>
        </p:spPr>
        <p:txBody>
          <a:bodyPr wrap="square" rtlCol="0" anchor="ctr"/>
          <a:lstStyle/>
          <a:p>
            <a:pPr marL="0" indent="0">
              <a:lnSpc>
                <a:spcPts val="1400"/>
              </a:lnSpc>
              <a:buNone/>
            </a:pPr>
            <a:r>
              <a:rPr lang="en-US" sz="1200" dirty="0">
                <a:solidFill>
                  <a:srgbClr val="5B6B73"/>
                </a:solidFill>
                <a:latin typeface="Calibri" pitchFamily="34" charset="0"/>
                <a:ea typeface="Calibri" pitchFamily="34" charset="-122"/>
                <a:cs typeface="Calibri" pitchFamily="34" charset="-120"/>
              </a:rPr>
              <a:t>Reservoir and navigation management — regulated releases decouple flow from weather</a:t>
            </a:r>
            <a:endParaRPr lang="en-US" sz="1200" dirty="0"/>
          </a:p>
        </p:txBody>
      </p:sp>
      <p:sp>
        <p:nvSpPr>
          <p:cNvPr id="20" name="Shape 18"/>
          <p:cNvSpPr/>
          <p:nvPr/>
        </p:nvSpPr>
        <p:spPr>
          <a:xfrm>
            <a:off x="8229600" y="3721608"/>
            <a:ext cx="128016" cy="128016"/>
          </a:xfrm>
          <a:prstGeom prst="ellipse">
            <a:avLst/>
          </a:prstGeom>
          <a:solidFill>
            <a:srgbClr val="D68910"/>
          </a:solidFill>
          <a:ln/>
        </p:spPr>
      </p:sp>
      <p:sp>
        <p:nvSpPr>
          <p:cNvPr id="21" name="Text 19"/>
          <p:cNvSpPr/>
          <p:nvPr/>
        </p:nvSpPr>
        <p:spPr>
          <a:xfrm>
            <a:off x="8485632" y="3621024"/>
            <a:ext cx="3246120" cy="502920"/>
          </a:xfrm>
          <a:prstGeom prst="rect">
            <a:avLst/>
          </a:prstGeom>
          <a:noFill/>
          <a:ln/>
        </p:spPr>
        <p:txBody>
          <a:bodyPr wrap="square" rtlCol="0" anchor="ctr"/>
          <a:lstStyle/>
          <a:p>
            <a:pPr marL="0" indent="0">
              <a:lnSpc>
                <a:spcPts val="1400"/>
              </a:lnSpc>
              <a:buNone/>
            </a:pPr>
            <a:r>
              <a:rPr lang="en-US" sz="1200" dirty="0">
                <a:solidFill>
                  <a:srgbClr val="5B6B73"/>
                </a:solidFill>
                <a:latin typeface="Calibri" pitchFamily="34" charset="0"/>
                <a:ea typeface="Calibri" pitchFamily="34" charset="-122"/>
                <a:cs typeface="Calibri" pitchFamily="34" charset="-120"/>
              </a:rPr>
              <a:t>Evapotranspiration — the runoff ratio varies with temperature and demand</a:t>
            </a:r>
            <a:endParaRPr lang="en-US" sz="1200" dirty="0"/>
          </a:p>
        </p:txBody>
      </p:sp>
      <p:sp>
        <p:nvSpPr>
          <p:cNvPr id="22" name="Shape 20"/>
          <p:cNvSpPr/>
          <p:nvPr/>
        </p:nvSpPr>
        <p:spPr>
          <a:xfrm>
            <a:off x="8229600" y="4325112"/>
            <a:ext cx="128016" cy="128016"/>
          </a:xfrm>
          <a:prstGeom prst="ellipse">
            <a:avLst/>
          </a:prstGeom>
          <a:solidFill>
            <a:srgbClr val="D68910"/>
          </a:solidFill>
          <a:ln/>
        </p:spPr>
      </p:sp>
      <p:sp>
        <p:nvSpPr>
          <p:cNvPr id="23" name="Text 21"/>
          <p:cNvSpPr/>
          <p:nvPr/>
        </p:nvSpPr>
        <p:spPr>
          <a:xfrm>
            <a:off x="8485632" y="4224528"/>
            <a:ext cx="3246120" cy="502920"/>
          </a:xfrm>
          <a:prstGeom prst="rect">
            <a:avLst/>
          </a:prstGeom>
          <a:noFill/>
          <a:ln/>
        </p:spPr>
        <p:txBody>
          <a:bodyPr wrap="square" rtlCol="0" anchor="ctr"/>
          <a:lstStyle/>
          <a:p>
            <a:pPr marL="0" indent="0">
              <a:lnSpc>
                <a:spcPts val="1400"/>
              </a:lnSpc>
              <a:buNone/>
            </a:pPr>
            <a:r>
              <a:rPr lang="en-US" sz="1200" dirty="0">
                <a:solidFill>
                  <a:srgbClr val="5B6B73"/>
                </a:solidFill>
                <a:latin typeface="Calibri" pitchFamily="34" charset="0"/>
                <a:ea typeface="Calibri" pitchFamily="34" charset="-122"/>
                <a:cs typeface="Calibri" pitchFamily="34" charset="-120"/>
              </a:rPr>
              <a:t>Monthly aggregation — conceals the sub-monthly bursts that generate some floods</a:t>
            </a:r>
            <a:endParaRPr lang="en-US" sz="1200" dirty="0"/>
          </a:p>
        </p:txBody>
      </p:sp>
      <p:sp>
        <p:nvSpPr>
          <p:cNvPr id="24" name="Text 22"/>
          <p:cNvSpPr/>
          <p:nvPr/>
        </p:nvSpPr>
        <p:spPr>
          <a:xfrm>
            <a:off x="548640" y="5029200"/>
            <a:ext cx="11155680" cy="548640"/>
          </a:xfrm>
          <a:prstGeom prst="rect">
            <a:avLst/>
          </a:prstGeom>
          <a:noFill/>
          <a:ln/>
        </p:spPr>
        <p:txBody>
          <a:bodyPr wrap="square" rtlCol="0" anchor="ctr"/>
          <a:lstStyle/>
          <a:p>
            <a:pPr marL="0" indent="0" algn="ctr">
              <a:lnSpc>
                <a:spcPts val="1700"/>
              </a:lnSpc>
              <a:buNone/>
            </a:pPr>
            <a:r>
              <a:rPr lang="en-US" sz="1350" i="1" dirty="0">
                <a:solidFill>
                  <a:srgbClr val="1C7293"/>
                </a:solidFill>
                <a:latin typeface="Calibri" pitchFamily="34" charset="0"/>
                <a:ea typeface="Calibri" pitchFamily="34" charset="-122"/>
                <a:cs typeface="Calibri" pitchFamily="34" charset="-120"/>
              </a:rPr>
              <a:t>These processes are precisely what a fuller land-surface model would add; precipitation is the first-order control on which they act.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9</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EXTERNAL CORROBORATION</a:t>
            </a:r>
            <a:endParaRPr lang="en-US" sz="1200" dirty="0"/>
          </a:p>
        </p:txBody>
      </p:sp>
      <p:sp>
        <p:nvSpPr>
          <p:cNvPr id="5" name="Text 3"/>
          <p:cNvSpPr/>
          <p:nvPr/>
        </p:nvSpPr>
        <p:spPr>
          <a:xfrm>
            <a:off x="548640" y="749808"/>
            <a:ext cx="11247120" cy="548640"/>
          </a:xfrm>
          <a:prstGeom prst="rect">
            <a:avLst/>
          </a:prstGeom>
          <a:noFill/>
          <a:ln/>
        </p:spPr>
        <p:txBody>
          <a:bodyPr wrap="square" rtlCol="0" anchor="ctr"/>
          <a:lstStyle/>
          <a:p>
            <a:pPr marL="0" indent="0">
              <a:buNone/>
            </a:pPr>
            <a:r>
              <a:rPr lang="en-US" sz="2900" b="1" dirty="0">
                <a:solidFill>
                  <a:srgbClr val="152730"/>
                </a:solidFill>
                <a:latin typeface="Cambria" pitchFamily="34" charset="0"/>
                <a:ea typeface="Cambria" pitchFamily="34" charset="-122"/>
                <a:cs typeface="Cambria" pitchFamily="34" charset="-120"/>
              </a:rPr>
              <a:t>Corroboration by the century's principal extremes</a:t>
            </a:r>
            <a:endParaRPr lang="en-US" sz="2900" dirty="0"/>
          </a:p>
        </p:txBody>
      </p:sp>
      <p:sp>
        <p:nvSpPr>
          <p:cNvPr id="6" name="Text 4"/>
          <p:cNvSpPr/>
          <p:nvPr/>
        </p:nvSpPr>
        <p:spPr>
          <a:xfrm>
            <a:off x="548640" y="1371600"/>
            <a:ext cx="11155680" cy="365760"/>
          </a:xfrm>
          <a:prstGeom prst="rect">
            <a:avLst/>
          </a:prstGeom>
          <a:noFill/>
          <a:ln/>
        </p:spPr>
        <p:txBody>
          <a:bodyPr wrap="square" rtlCol="0" anchor="ctr"/>
          <a:lstStyle/>
          <a:p>
            <a:pPr marL="0" indent="0">
              <a:buNone/>
            </a:pPr>
            <a:r>
              <a:rPr lang="en-US" sz="1500" dirty="0">
                <a:solidFill>
                  <a:srgbClr val="5B6B73"/>
                </a:solidFill>
                <a:latin typeface="Calibri" pitchFamily="34" charset="0"/>
                <a:ea typeface="Calibri" pitchFamily="34" charset="-122"/>
                <a:cs typeface="Calibri" pitchFamily="34" charset="-120"/>
              </a:rPr>
              <a:t>Calibrated on statistics rather than on historical knowledge, the framework reproduces the two defining twentieth-century events.</a:t>
            </a:r>
            <a:endParaRPr lang="en-US" sz="1500" dirty="0"/>
          </a:p>
        </p:txBody>
      </p:sp>
      <p:pic>
        <p:nvPicPr>
          <p:cNvPr id="7" name="Image 0" descr="/home/claude/fig/f6_historical.png"/>
          <p:cNvPicPr>
            <a:picLocks noChangeAspect="1"/>
          </p:cNvPicPr>
          <p:nvPr/>
        </p:nvPicPr>
        <p:blipFill>
          <a:blip r:embed="rId3"/>
          <a:stretch>
            <a:fillRect/>
          </a:stretch>
        </p:blipFill>
        <p:spPr>
          <a:xfrm>
            <a:off x="731520" y="1874520"/>
            <a:ext cx="10698480" cy="3703320"/>
          </a:xfrm>
          <a:prstGeom prst="rect">
            <a:avLst/>
          </a:prstGeom>
        </p:spPr>
      </p:pic>
      <p:sp>
        <p:nvSpPr>
          <p:cNvPr id="8" name="Shape 5"/>
          <p:cNvSpPr/>
          <p:nvPr/>
        </p:nvSpPr>
        <p:spPr>
          <a:xfrm>
            <a:off x="1005840" y="5669280"/>
            <a:ext cx="4937760" cy="658368"/>
          </a:xfrm>
          <a:prstGeom prst="roundRect">
            <a:avLst>
              <a:gd name="adj" fmla="val 9722"/>
            </a:avLst>
          </a:prstGeom>
          <a:solidFill>
            <a:srgbClr val="FFFFFF"/>
          </a:solidFill>
          <a:ln w="15240">
            <a:solidFill>
              <a:srgbClr val="C1440E"/>
            </a:solidFill>
            <a:prstDash val="solid"/>
          </a:ln>
        </p:spPr>
      </p:sp>
      <p:sp>
        <p:nvSpPr>
          <p:cNvPr id="9" name="Text 6"/>
          <p:cNvSpPr/>
          <p:nvPr/>
        </p:nvSpPr>
        <p:spPr>
          <a:xfrm>
            <a:off x="1170432" y="5705856"/>
            <a:ext cx="4663440" cy="566928"/>
          </a:xfrm>
          <a:prstGeom prst="rect">
            <a:avLst/>
          </a:prstGeom>
          <a:noFill/>
          <a:ln/>
        </p:spPr>
        <p:txBody>
          <a:bodyPr wrap="square" rtlCol="0" anchor="ctr"/>
          <a:lstStyle/>
          <a:p>
            <a:pPr marL="0" indent="0">
              <a:lnSpc>
                <a:spcPts val="1250"/>
              </a:lnSpc>
              <a:buNone/>
            </a:pPr>
            <a:r>
              <a:rPr lang="en-US" sz="1050" b="1" dirty="0">
                <a:solidFill>
                  <a:srgbClr val="C1440E"/>
                </a:solidFill>
                <a:latin typeface="Calibri" pitchFamily="34" charset="0"/>
                <a:ea typeface="Calibri" pitchFamily="34" charset="-122"/>
                <a:cs typeface="Calibri" pitchFamily="34" charset="-120"/>
              </a:rPr>
              <a:t>Dust Bowl:  </a:t>
            </a:r>
            <a:r>
              <a:rPr lang="en-US" sz="1050" dirty="0">
                <a:solidFill>
                  <a:srgbClr val="152730"/>
                </a:solidFill>
                <a:latin typeface="Calibri" pitchFamily="34" charset="0"/>
                <a:ea typeface="Calibri" pitchFamily="34" charset="-122"/>
                <a:cs typeface="Calibri" pitchFamily="34" charset="-120"/>
              </a:rPr>
              <a:t>multi-year precipitation reached the ~1st percentile and flow followed; the 1930s contain 23 of the record's low-flow months — its driest decade.</a:t>
            </a:r>
            <a:endParaRPr lang="en-US" sz="1050" dirty="0"/>
          </a:p>
        </p:txBody>
      </p:sp>
      <p:sp>
        <p:nvSpPr>
          <p:cNvPr id="10" name="Shape 7"/>
          <p:cNvSpPr/>
          <p:nvPr/>
        </p:nvSpPr>
        <p:spPr>
          <a:xfrm>
            <a:off x="6217920" y="5669280"/>
            <a:ext cx="4937760" cy="658368"/>
          </a:xfrm>
          <a:prstGeom prst="roundRect">
            <a:avLst>
              <a:gd name="adj" fmla="val 9722"/>
            </a:avLst>
          </a:prstGeom>
          <a:solidFill>
            <a:srgbClr val="FFFFFF"/>
          </a:solidFill>
          <a:ln w="15240">
            <a:solidFill>
              <a:srgbClr val="2E86C1"/>
            </a:solidFill>
            <a:prstDash val="solid"/>
          </a:ln>
        </p:spPr>
      </p:sp>
      <p:sp>
        <p:nvSpPr>
          <p:cNvPr id="11" name="Text 8"/>
          <p:cNvSpPr/>
          <p:nvPr/>
        </p:nvSpPr>
        <p:spPr>
          <a:xfrm>
            <a:off x="6382512" y="5705856"/>
            <a:ext cx="4663440" cy="566928"/>
          </a:xfrm>
          <a:prstGeom prst="rect">
            <a:avLst/>
          </a:prstGeom>
          <a:noFill/>
          <a:ln/>
        </p:spPr>
        <p:txBody>
          <a:bodyPr wrap="square" rtlCol="0" anchor="ctr"/>
          <a:lstStyle/>
          <a:p>
            <a:pPr marL="0" indent="0">
              <a:lnSpc>
                <a:spcPts val="1250"/>
              </a:lnSpc>
              <a:buNone/>
            </a:pPr>
            <a:r>
              <a:rPr lang="en-US" sz="1050" b="1" dirty="0">
                <a:solidFill>
                  <a:srgbClr val="2E86C1"/>
                </a:solidFill>
                <a:latin typeface="Calibri" pitchFamily="34" charset="0"/>
                <a:ea typeface="Calibri" pitchFamily="34" charset="-122"/>
                <a:cs typeface="Calibri" pitchFamily="34" charset="-120"/>
              </a:rPr>
              <a:t>1927 flood:  </a:t>
            </a:r>
            <a:r>
              <a:rPr lang="en-US" sz="1050" dirty="0">
                <a:solidFill>
                  <a:srgbClr val="152730"/>
                </a:solidFill>
                <a:latin typeface="Calibri" pitchFamily="34" charset="0"/>
                <a:ea typeface="Calibri" pitchFamily="34" charset="-122"/>
                <a:cs typeface="Calibri" pitchFamily="34" charset="-120"/>
              </a:rPr>
              <a:t>6- and 12-month precipitation preceding the event reached the 100th percentile — the framework would have indicated extreme flood risk.</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10</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ANALOG COMPOSITING · SELECTION</a:t>
            </a:r>
            <a:endParaRPr lang="en-US" sz="1200" dirty="0"/>
          </a:p>
        </p:txBody>
      </p:sp>
      <p:sp>
        <p:nvSpPr>
          <p:cNvPr id="5" name="Text 3"/>
          <p:cNvSpPr/>
          <p:nvPr/>
        </p:nvSpPr>
        <p:spPr>
          <a:xfrm>
            <a:off x="548640" y="749808"/>
            <a:ext cx="11247120" cy="548640"/>
          </a:xfrm>
          <a:prstGeom prst="rect">
            <a:avLst/>
          </a:prstGeom>
          <a:noFill/>
          <a:ln/>
        </p:spPr>
        <p:txBody>
          <a:bodyPr wrap="square" rtlCol="0" anchor="ctr"/>
          <a:lstStyle/>
          <a:p>
            <a:pPr marL="0" indent="0">
              <a:buNone/>
            </a:pPr>
            <a:r>
              <a:rPr lang="en-US" sz="3000" b="1" dirty="0">
                <a:solidFill>
                  <a:srgbClr val="152730"/>
                </a:solidFill>
                <a:latin typeface="Cambria" pitchFamily="34" charset="0"/>
                <a:ea typeface="Cambria" pitchFamily="34" charset="-122"/>
                <a:cs typeface="Cambria" pitchFamily="34" charset="-120"/>
              </a:rPr>
              <a:t>Event-class compositing: analog selection</a:t>
            </a:r>
            <a:endParaRPr lang="en-US" sz="3000" dirty="0"/>
          </a:p>
        </p:txBody>
      </p:sp>
      <p:sp>
        <p:nvSpPr>
          <p:cNvPr id="6" name="Text 4"/>
          <p:cNvSpPr/>
          <p:nvPr/>
        </p:nvSpPr>
        <p:spPr>
          <a:xfrm>
            <a:off x="548640" y="1353312"/>
            <a:ext cx="11430000" cy="566928"/>
          </a:xfrm>
          <a:prstGeom prst="rect">
            <a:avLst/>
          </a:prstGeom>
          <a:noFill/>
          <a:ln/>
        </p:spPr>
        <p:txBody>
          <a:bodyPr wrap="square" rtlCol="0" anchor="ctr"/>
          <a:lstStyle/>
          <a:p>
            <a:pPr marL="0" indent="0">
              <a:lnSpc>
                <a:spcPts val="1700"/>
              </a:lnSpc>
              <a:buNone/>
            </a:pPr>
            <a:r>
              <a:rPr lang="en-US" sz="1350" dirty="0">
                <a:solidFill>
                  <a:srgbClr val="5B6B73"/>
                </a:solidFill>
                <a:latin typeface="Calibri" pitchFamily="34" charset="0"/>
                <a:ea typeface="Calibri" pitchFamily="34" charset="-122"/>
                <a:cs typeface="Calibri" pitchFamily="34" charset="-120"/>
              </a:rPr>
              <a:t>The extremes are treated as event classes and their analogs drawn across 1901–2024. Because the tails occupy distinct timescales, each class is sampled with its own accumulation window and percentile threshold; the drought tail is resolved into two regimes (Slide 12).</a:t>
            </a:r>
            <a:endParaRPr lang="en-US" sz="1350" dirty="0"/>
          </a:p>
        </p:txBody>
      </p:sp>
      <p:pic>
        <p:nvPicPr>
          <p:cNvPr id="7" name="Image 0" descr="/home/claude/fig/f7_analog_timeline.png"/>
          <p:cNvPicPr>
            <a:picLocks noChangeAspect="1"/>
          </p:cNvPicPr>
          <p:nvPr/>
        </p:nvPicPr>
        <p:blipFill>
          <a:blip r:embed="rId3"/>
          <a:stretch>
            <a:fillRect/>
          </a:stretch>
        </p:blipFill>
        <p:spPr>
          <a:xfrm>
            <a:off x="914400" y="1993392"/>
            <a:ext cx="10332720" cy="2788920"/>
          </a:xfrm>
          <a:prstGeom prst="rect">
            <a:avLst/>
          </a:prstGeom>
        </p:spPr>
      </p:pic>
      <p:sp>
        <p:nvSpPr>
          <p:cNvPr id="8" name="Shape 5"/>
          <p:cNvSpPr/>
          <p:nvPr/>
        </p:nvSpPr>
        <p:spPr>
          <a:xfrm>
            <a:off x="548640" y="4937760"/>
            <a:ext cx="5486400" cy="1371600"/>
          </a:xfrm>
          <a:prstGeom prst="roundRect">
            <a:avLst>
              <a:gd name="adj" fmla="val 5333"/>
            </a:avLst>
          </a:prstGeom>
          <a:solidFill>
            <a:srgbClr val="FFFFFF"/>
          </a:solidFill>
          <a:ln w="12700">
            <a:solidFill>
              <a:srgbClr val="DCE4E8"/>
            </a:solidFill>
            <a:prstDash val="solid"/>
          </a:ln>
        </p:spPr>
      </p:sp>
      <p:sp>
        <p:nvSpPr>
          <p:cNvPr id="9" name="Text 6"/>
          <p:cNvSpPr/>
          <p:nvPr/>
        </p:nvSpPr>
        <p:spPr>
          <a:xfrm>
            <a:off x="749808" y="5065776"/>
            <a:ext cx="5120640" cy="274320"/>
          </a:xfrm>
          <a:prstGeom prst="rect">
            <a:avLst/>
          </a:prstGeom>
          <a:noFill/>
          <a:ln/>
        </p:spPr>
        <p:txBody>
          <a:bodyPr wrap="square" rtlCol="0" anchor="ctr"/>
          <a:lstStyle/>
          <a:p>
            <a:pPr marL="0" indent="0">
              <a:buNone/>
            </a:pPr>
            <a:r>
              <a:rPr lang="en-US" sz="1400" b="1" dirty="0">
                <a:solidFill>
                  <a:srgbClr val="152730"/>
                </a:solidFill>
                <a:latin typeface="Calibri" pitchFamily="34" charset="0"/>
                <a:ea typeface="Calibri" pitchFamily="34" charset="-122"/>
                <a:cs typeface="Calibri" pitchFamily="34" charset="-120"/>
              </a:rPr>
              <a:t>Selection parameters</a:t>
            </a:r>
            <a:endParaRPr lang="en-US" sz="1400" dirty="0"/>
          </a:p>
        </p:txBody>
      </p:sp>
      <p:sp>
        <p:nvSpPr>
          <p:cNvPr id="10" name="Text 7"/>
          <p:cNvSpPr/>
          <p:nvPr/>
        </p:nvSpPr>
        <p:spPr>
          <a:xfrm>
            <a:off x="749808" y="5358384"/>
            <a:ext cx="5212080" cy="896112"/>
          </a:xfrm>
          <a:prstGeom prst="rect">
            <a:avLst/>
          </a:prstGeom>
          <a:noFill/>
          <a:ln/>
        </p:spPr>
        <p:txBody>
          <a:bodyPr wrap="square" rtlCol="0" anchor="t"/>
          <a:lstStyle/>
          <a:p>
            <a:pPr marL="0" indent="0">
              <a:lnSpc>
                <a:spcPts val="1500"/>
              </a:lnSpc>
              <a:buNone/>
            </a:pPr>
            <a:r>
              <a:rPr lang="en-US" sz="1150" b="1" dirty="0">
                <a:solidFill>
                  <a:srgbClr val="2E86C1"/>
                </a:solidFill>
                <a:latin typeface="Calibri" pitchFamily="34" charset="0"/>
                <a:ea typeface="Calibri" pitchFamily="34" charset="-122"/>
                <a:cs typeface="Calibri" pitchFamily="34" charset="-120"/>
              </a:rPr>
              <a:t>Flood — </a:t>
            </a:r>
            <a:r>
              <a:rPr lang="en-US" sz="1150" dirty="0">
                <a:solidFill>
                  <a:srgbClr val="152730"/>
                </a:solidFill>
                <a:latin typeface="Calibri" pitchFamily="34" charset="0"/>
                <a:ea typeface="Calibri" pitchFamily="34" charset="-122"/>
                <a:cs typeface="Calibri" pitchFamily="34" charset="-120"/>
              </a:rPr>
              <a:t>6-mo, ≥ 95th pct  →  32 episodes.
</a:t>
            </a:r>
            <a:r>
              <a:rPr lang="en-US" sz="1150" b="1" dirty="0">
                <a:solidFill>
                  <a:srgbClr val="C1440E"/>
                </a:solidFill>
                <a:latin typeface="Calibri" pitchFamily="34" charset="0"/>
                <a:ea typeface="Calibri" pitchFamily="34" charset="-122"/>
                <a:cs typeface="Calibri" pitchFamily="34" charset="-120"/>
              </a:rPr>
              <a:t>Sustained drought — </a:t>
            </a:r>
            <a:r>
              <a:rPr lang="en-US" sz="1150" dirty="0">
                <a:solidFill>
                  <a:srgbClr val="152730"/>
                </a:solidFill>
                <a:latin typeface="Calibri" pitchFamily="34" charset="0"/>
                <a:ea typeface="Calibri" pitchFamily="34" charset="-122"/>
                <a:cs typeface="Calibri" pitchFamily="34" charset="-120"/>
              </a:rPr>
              <a:t>12-mo, ≤ 10th pct  →  16 episodes.
</a:t>
            </a:r>
            <a:r>
              <a:rPr lang="en-US" sz="1150" b="1" dirty="0">
                <a:solidFill>
                  <a:srgbClr val="D68910"/>
                </a:solidFill>
                <a:latin typeface="Calibri" pitchFamily="34" charset="0"/>
                <a:ea typeface="Calibri" pitchFamily="34" charset="-122"/>
                <a:cs typeface="Calibri" pitchFamily="34" charset="-120"/>
              </a:rPr>
              <a:t>Flash drought — </a:t>
            </a:r>
            <a:r>
              <a:rPr lang="en-US" sz="1150" dirty="0">
                <a:solidFill>
                  <a:srgbClr val="152730"/>
                </a:solidFill>
                <a:latin typeface="Calibri" pitchFamily="34" charset="0"/>
                <a:ea typeface="Calibri" pitchFamily="34" charset="-122"/>
                <a:cs typeface="Calibri" pitchFamily="34" charset="-120"/>
              </a:rPr>
              <a:t>3-mo, ≤ 10th pct  →  45 episodes.</a:t>
            </a:r>
            <a:endParaRPr lang="en-US" sz="1150" dirty="0"/>
          </a:p>
        </p:txBody>
      </p:sp>
      <p:sp>
        <p:nvSpPr>
          <p:cNvPr id="11" name="Shape 8"/>
          <p:cNvSpPr/>
          <p:nvPr/>
        </p:nvSpPr>
        <p:spPr>
          <a:xfrm>
            <a:off x="6217920" y="4937760"/>
            <a:ext cx="5440680" cy="1371600"/>
          </a:xfrm>
          <a:prstGeom prst="roundRect">
            <a:avLst>
              <a:gd name="adj" fmla="val 5333"/>
            </a:avLst>
          </a:prstGeom>
          <a:solidFill>
            <a:srgbClr val="FFFFFF"/>
          </a:solidFill>
          <a:ln w="12700">
            <a:solidFill>
              <a:srgbClr val="DCE4E8"/>
            </a:solidFill>
            <a:prstDash val="solid"/>
          </a:ln>
        </p:spPr>
      </p:sp>
      <p:sp>
        <p:nvSpPr>
          <p:cNvPr id="12" name="Text 9"/>
          <p:cNvSpPr/>
          <p:nvPr/>
        </p:nvSpPr>
        <p:spPr>
          <a:xfrm>
            <a:off x="6419088" y="5065776"/>
            <a:ext cx="5029200" cy="274320"/>
          </a:xfrm>
          <a:prstGeom prst="rect">
            <a:avLst/>
          </a:prstGeom>
          <a:noFill/>
          <a:ln/>
        </p:spPr>
        <p:txBody>
          <a:bodyPr wrap="square" rtlCol="0" anchor="ctr"/>
          <a:lstStyle/>
          <a:p>
            <a:pPr marL="0" indent="0">
              <a:buNone/>
            </a:pPr>
            <a:r>
              <a:rPr lang="en-US" sz="1400" b="1" dirty="0">
                <a:solidFill>
                  <a:srgbClr val="152730"/>
                </a:solidFill>
                <a:latin typeface="Calibri" pitchFamily="34" charset="0"/>
                <a:ea typeface="Calibri" pitchFamily="34" charset="-122"/>
                <a:cs typeface="Calibri" pitchFamily="34" charset="-120"/>
              </a:rPr>
              <a:t>Declustering &amp; anchoring</a:t>
            </a:r>
            <a:endParaRPr lang="en-US" sz="1400" dirty="0"/>
          </a:p>
        </p:txBody>
      </p:sp>
      <p:sp>
        <p:nvSpPr>
          <p:cNvPr id="13" name="Text 10"/>
          <p:cNvSpPr/>
          <p:nvPr/>
        </p:nvSpPr>
        <p:spPr>
          <a:xfrm>
            <a:off x="6419088" y="5358384"/>
            <a:ext cx="5120640" cy="914400"/>
          </a:xfrm>
          <a:prstGeom prst="rect">
            <a:avLst/>
          </a:prstGeom>
          <a:noFill/>
          <a:ln/>
        </p:spPr>
        <p:txBody>
          <a:bodyPr wrap="square" rtlCol="0" anchor="t"/>
          <a:lstStyle/>
          <a:p>
            <a:pPr marL="0" indent="0">
              <a:lnSpc>
                <a:spcPts val="1260"/>
              </a:lnSpc>
              <a:buNone/>
            </a:pPr>
            <a:r>
              <a:rPr lang="en-US" sz="1040" dirty="0">
                <a:solidFill>
                  <a:srgbClr val="5B6B73"/>
                </a:solidFill>
                <a:latin typeface="Calibri" pitchFamily="34" charset="0"/>
                <a:ea typeface="Calibri" pitchFamily="34" charset="-122"/>
                <a:cs typeface="Calibri" pitchFamily="34" charset="-120"/>
              </a:rPr>
              <a:t>Consecutive exceedances are collapsed to single episodes to enforce independence. Drought thresholds match the 10th-percentile low-flow definition. Both targets qualify decisively: the 1927 flood reaches the 100th percentile at 6 months; every Dust Bowl year the 1st at 12 months.</a:t>
            </a:r>
            <a:endParaRPr lang="en-US" sz="104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11</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ANALOG COMPOSITING · CONSTRUCTION</a:t>
            </a:r>
            <a:endParaRPr lang="en-US" sz="1200" dirty="0"/>
          </a:p>
        </p:txBody>
      </p:sp>
      <p:sp>
        <p:nvSpPr>
          <p:cNvPr id="5" name="Text 3"/>
          <p:cNvSpPr/>
          <p:nvPr/>
        </p:nvSpPr>
        <p:spPr>
          <a:xfrm>
            <a:off x="548640" y="749808"/>
            <a:ext cx="11247120" cy="548640"/>
          </a:xfrm>
          <a:prstGeom prst="rect">
            <a:avLst/>
          </a:prstGeom>
          <a:noFill/>
          <a:ln/>
        </p:spPr>
        <p:txBody>
          <a:bodyPr wrap="square" rtlCol="0" anchor="ctr"/>
          <a:lstStyle/>
          <a:p>
            <a:pPr marL="0" indent="0">
              <a:buNone/>
            </a:pPr>
            <a:r>
              <a:rPr lang="en-US" sz="3000" b="1" dirty="0">
                <a:solidFill>
                  <a:srgbClr val="152730"/>
                </a:solidFill>
                <a:latin typeface="Cambria" pitchFamily="34" charset="0"/>
                <a:ea typeface="Cambria" pitchFamily="34" charset="-122"/>
                <a:cs typeface="Cambria" pitchFamily="34" charset="-120"/>
              </a:rPr>
              <a:t>Class-mean precursor structure</a:t>
            </a:r>
            <a:endParaRPr lang="en-US" sz="3000" dirty="0"/>
          </a:p>
        </p:txBody>
      </p:sp>
      <p:sp>
        <p:nvSpPr>
          <p:cNvPr id="6" name="Text 4"/>
          <p:cNvSpPr/>
          <p:nvPr/>
        </p:nvSpPr>
        <p:spPr>
          <a:xfrm>
            <a:off x="548640" y="1353312"/>
            <a:ext cx="11338560" cy="548640"/>
          </a:xfrm>
          <a:prstGeom prst="rect">
            <a:avLst/>
          </a:prstGeom>
          <a:noFill/>
          <a:ln/>
        </p:spPr>
        <p:txBody>
          <a:bodyPr wrap="square" rtlCol="0" anchor="ctr"/>
          <a:lstStyle/>
          <a:p>
            <a:pPr marL="0" indent="0">
              <a:lnSpc>
                <a:spcPts val="1700"/>
              </a:lnSpc>
              <a:buNone/>
            </a:pPr>
            <a:r>
              <a:rPr lang="en-US" sz="1350" dirty="0">
                <a:solidFill>
                  <a:srgbClr val="5B6B73"/>
                </a:solidFill>
                <a:latin typeface="Calibri" pitchFamily="34" charset="0"/>
                <a:ea typeface="Calibri" pitchFamily="34" charset="-122"/>
                <a:cs typeface="Calibri" pitchFamily="34" charset="-120"/>
              </a:rPr>
              <a:t>Analogs are pooled to estimate the class-mean precursor. Episodes are aligned on the peak (flood) or trough (drought) of the selection metric, superposing onset and recession.</a:t>
            </a:r>
            <a:endParaRPr lang="en-US" sz="1350" dirty="0"/>
          </a:p>
        </p:txBody>
      </p:sp>
      <p:pic>
        <p:nvPicPr>
          <p:cNvPr id="7" name="Image 0" descr="/home/claude/fig/f8_composite_evolution.png"/>
          <p:cNvPicPr>
            <a:picLocks noChangeAspect="1"/>
          </p:cNvPicPr>
          <p:nvPr/>
        </p:nvPicPr>
        <p:blipFill>
          <a:blip r:embed="rId3"/>
          <a:stretch>
            <a:fillRect/>
          </a:stretch>
        </p:blipFill>
        <p:spPr>
          <a:xfrm>
            <a:off x="457200" y="2011680"/>
            <a:ext cx="7315200" cy="2441448"/>
          </a:xfrm>
          <a:prstGeom prst="rect">
            <a:avLst/>
          </a:prstGeom>
        </p:spPr>
      </p:pic>
      <p:sp>
        <p:nvSpPr>
          <p:cNvPr id="8" name="Text 5"/>
          <p:cNvSpPr/>
          <p:nvPr/>
        </p:nvSpPr>
        <p:spPr>
          <a:xfrm>
            <a:off x="502920" y="4572000"/>
            <a:ext cx="7223760" cy="822960"/>
          </a:xfrm>
          <a:prstGeom prst="rect">
            <a:avLst/>
          </a:prstGeom>
          <a:noFill/>
          <a:ln/>
        </p:spPr>
        <p:txBody>
          <a:bodyPr wrap="square" rtlCol="0" anchor="ctr"/>
          <a:lstStyle/>
          <a:p>
            <a:pPr marL="0" indent="0">
              <a:lnSpc>
                <a:spcPts val="1400"/>
              </a:lnSpc>
              <a:buNone/>
            </a:pPr>
            <a:r>
              <a:rPr lang="en-US" sz="1100" i="1" dirty="0">
                <a:solidFill>
                  <a:srgbClr val="5B6B73"/>
                </a:solidFill>
                <a:latin typeface="Calibri" pitchFamily="34" charset="0"/>
                <a:ea typeface="Calibri" pitchFamily="34" charset="-122"/>
                <a:cs typeface="Calibri" pitchFamily="34" charset="-120"/>
              </a:rPr>
              <a:t>The composites confirm the timescale asymmetry empirically: the flood class builds and recedes within ~6 months; the sustained-drought class onsets and recovers over &gt;20 months. Shading is ±1 SD across episodes.</a:t>
            </a:r>
            <a:endParaRPr lang="en-US" sz="1100" dirty="0"/>
          </a:p>
        </p:txBody>
      </p:sp>
      <p:sp>
        <p:nvSpPr>
          <p:cNvPr id="9" name="Shape 6"/>
          <p:cNvSpPr/>
          <p:nvPr/>
        </p:nvSpPr>
        <p:spPr>
          <a:xfrm>
            <a:off x="8001000" y="2011680"/>
            <a:ext cx="3703320" cy="4023360"/>
          </a:xfrm>
          <a:prstGeom prst="roundRect">
            <a:avLst>
              <a:gd name="adj" fmla="val 1975"/>
            </a:avLst>
          </a:prstGeom>
          <a:solidFill>
            <a:srgbClr val="FFFFFF"/>
          </a:solidFill>
          <a:ln w="12700">
            <a:solidFill>
              <a:srgbClr val="DCE4E8"/>
            </a:solidFill>
            <a:prstDash val="solid"/>
          </a:ln>
        </p:spPr>
      </p:sp>
      <p:sp>
        <p:nvSpPr>
          <p:cNvPr id="10" name="Text 7"/>
          <p:cNvSpPr/>
          <p:nvPr/>
        </p:nvSpPr>
        <p:spPr>
          <a:xfrm>
            <a:off x="8202168" y="2176272"/>
            <a:ext cx="3383280" cy="274320"/>
          </a:xfrm>
          <a:prstGeom prst="rect">
            <a:avLst/>
          </a:prstGeom>
          <a:noFill/>
          <a:ln/>
        </p:spPr>
        <p:txBody>
          <a:bodyPr wrap="square" rtlCol="0" anchor="ctr"/>
          <a:lstStyle/>
          <a:p>
            <a:pPr marL="0" indent="0">
              <a:buNone/>
            </a:pPr>
            <a:r>
              <a:rPr lang="en-US" sz="1400" b="1" dirty="0">
                <a:solidFill>
                  <a:srgbClr val="152730"/>
                </a:solidFill>
                <a:latin typeface="Calibri" pitchFamily="34" charset="0"/>
                <a:ea typeface="Calibri" pitchFamily="34" charset="-122"/>
                <a:cs typeface="Calibri" pitchFamily="34" charset="-120"/>
              </a:rPr>
              <a:t>Quantities composited</a:t>
            </a:r>
            <a:endParaRPr lang="en-US" sz="1400" dirty="0"/>
          </a:p>
        </p:txBody>
      </p:sp>
      <p:sp>
        <p:nvSpPr>
          <p:cNvPr id="11" name="Text 8"/>
          <p:cNvSpPr/>
          <p:nvPr/>
        </p:nvSpPr>
        <p:spPr>
          <a:xfrm>
            <a:off x="8202168" y="2542032"/>
            <a:ext cx="3337560" cy="256032"/>
          </a:xfrm>
          <a:prstGeom prst="rect">
            <a:avLst/>
          </a:prstGeom>
          <a:noFill/>
          <a:ln/>
        </p:spPr>
        <p:txBody>
          <a:bodyPr wrap="square"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(i)  Sub-basin percentiles</a:t>
            </a:r>
            <a:endParaRPr lang="en-US" sz="1250" dirty="0"/>
          </a:p>
        </p:txBody>
      </p:sp>
      <p:sp>
        <p:nvSpPr>
          <p:cNvPr id="12" name="Text 9"/>
          <p:cNvSpPr/>
          <p:nvPr/>
        </p:nvSpPr>
        <p:spPr>
          <a:xfrm>
            <a:off x="8202168" y="2816352"/>
            <a:ext cx="3364992" cy="713232"/>
          </a:xfrm>
          <a:prstGeom prst="rect">
            <a:avLst/>
          </a:prstGeom>
          <a:noFill/>
          <a:ln/>
        </p:spPr>
        <p:txBody>
          <a:bodyPr wrap="square" rtlCol="0" anchor="ctr"/>
          <a:lstStyle/>
          <a:p>
            <a:pPr marL="0" indent="0">
              <a:lnSpc>
                <a:spcPts val="1280"/>
              </a:lnSpc>
              <a:buNone/>
            </a:pPr>
            <a:r>
              <a:rPr lang="en-US" sz="1040" dirty="0">
                <a:solidFill>
                  <a:srgbClr val="5B6B73"/>
                </a:solidFill>
                <a:latin typeface="Calibri" pitchFamily="34" charset="0"/>
                <a:ea typeface="Calibri" pitchFamily="34" charset="-122"/>
                <a:cs typeface="Calibri" pitchFamily="34" charset="-120"/>
              </a:rPr>
              <a:t>The seven sub-basin fields, resolving the spatial signature of each class.</a:t>
            </a:r>
            <a:endParaRPr lang="en-US" sz="1040" dirty="0"/>
          </a:p>
        </p:txBody>
      </p:sp>
      <p:sp>
        <p:nvSpPr>
          <p:cNvPr id="13" name="Text 10"/>
          <p:cNvSpPr/>
          <p:nvPr/>
        </p:nvSpPr>
        <p:spPr>
          <a:xfrm>
            <a:off x="8202168" y="3474720"/>
            <a:ext cx="3337560" cy="256032"/>
          </a:xfrm>
          <a:prstGeom prst="rect">
            <a:avLst/>
          </a:prstGeom>
          <a:noFill/>
          <a:ln/>
        </p:spPr>
        <p:txBody>
          <a:bodyPr wrap="square"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(ii)  Lead–lag evolution</a:t>
            </a:r>
            <a:endParaRPr lang="en-US" sz="1250" dirty="0"/>
          </a:p>
        </p:txBody>
      </p:sp>
      <p:sp>
        <p:nvSpPr>
          <p:cNvPr id="14" name="Text 11"/>
          <p:cNvSpPr/>
          <p:nvPr/>
        </p:nvSpPr>
        <p:spPr>
          <a:xfrm>
            <a:off x="8202168" y="3749040"/>
            <a:ext cx="3364992" cy="713232"/>
          </a:xfrm>
          <a:prstGeom prst="rect">
            <a:avLst/>
          </a:prstGeom>
          <a:noFill/>
          <a:ln/>
        </p:spPr>
        <p:txBody>
          <a:bodyPr wrap="square" rtlCol="0" anchor="ctr"/>
          <a:lstStyle/>
          <a:p>
            <a:pPr marL="0" indent="0">
              <a:lnSpc>
                <a:spcPts val="1280"/>
              </a:lnSpc>
              <a:buNone/>
            </a:pPr>
            <a:r>
              <a:rPr lang="en-US" sz="1040" dirty="0">
                <a:solidFill>
                  <a:srgbClr val="5B6B73"/>
                </a:solidFill>
                <a:latin typeface="Calibri" pitchFamily="34" charset="0"/>
                <a:ea typeface="Calibri" pitchFamily="34" charset="-122"/>
                <a:cs typeface="Calibri" pitchFamily="34" charset="-120"/>
              </a:rPr>
              <a:t>The selection metric over a window matched to each class's memory.</a:t>
            </a:r>
            <a:endParaRPr lang="en-US" sz="1040" dirty="0"/>
          </a:p>
        </p:txBody>
      </p:sp>
      <p:sp>
        <p:nvSpPr>
          <p:cNvPr id="15" name="Text 12"/>
          <p:cNvSpPr/>
          <p:nvPr/>
        </p:nvSpPr>
        <p:spPr>
          <a:xfrm>
            <a:off x="8202168" y="4407408"/>
            <a:ext cx="3337560" cy="256032"/>
          </a:xfrm>
          <a:prstGeom prst="rect">
            <a:avLst/>
          </a:prstGeom>
          <a:noFill/>
          <a:ln/>
        </p:spPr>
        <p:txBody>
          <a:bodyPr wrap="square"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(iii)  Tarbert runoff</a:t>
            </a:r>
            <a:endParaRPr lang="en-US" sz="1250" dirty="0"/>
          </a:p>
        </p:txBody>
      </p:sp>
      <p:sp>
        <p:nvSpPr>
          <p:cNvPr id="16" name="Text 13"/>
          <p:cNvSpPr/>
          <p:nvPr/>
        </p:nvSpPr>
        <p:spPr>
          <a:xfrm>
            <a:off x="8202168" y="4681728"/>
            <a:ext cx="3364992" cy="713232"/>
          </a:xfrm>
          <a:prstGeom prst="rect">
            <a:avLst/>
          </a:prstGeom>
          <a:noFill/>
          <a:ln/>
        </p:spPr>
        <p:txBody>
          <a:bodyPr wrap="square" rtlCol="0" anchor="ctr"/>
          <a:lstStyle/>
          <a:p>
            <a:pPr marL="0" indent="0">
              <a:lnSpc>
                <a:spcPts val="1280"/>
              </a:lnSpc>
              <a:buNone/>
            </a:pPr>
            <a:r>
              <a:rPr lang="en-US" sz="1040" dirty="0">
                <a:solidFill>
                  <a:srgbClr val="5B6B73"/>
                </a:solidFill>
                <a:latin typeface="Calibri" pitchFamily="34" charset="0"/>
                <a:ea typeface="Calibri" pitchFamily="34" charset="-122"/>
                <a:cs typeface="Calibri" pitchFamily="34" charset="-120"/>
              </a:rPr>
              <a:t>Flow percentile (post-1930), confirming coincidence with a realized flow extreme.</a:t>
            </a:r>
            <a:endParaRPr lang="en-US" sz="1040" dirty="0"/>
          </a:p>
        </p:txBody>
      </p:sp>
      <p:sp>
        <p:nvSpPr>
          <p:cNvPr id="17" name="Text 14"/>
          <p:cNvSpPr/>
          <p:nvPr/>
        </p:nvSpPr>
        <p:spPr>
          <a:xfrm>
            <a:off x="8202168" y="5394960"/>
            <a:ext cx="3364992" cy="594360"/>
          </a:xfrm>
          <a:prstGeom prst="rect">
            <a:avLst/>
          </a:prstGeom>
          <a:noFill/>
          <a:ln/>
        </p:spPr>
        <p:txBody>
          <a:bodyPr wrap="square" rtlCol="0" anchor="t"/>
          <a:lstStyle/>
          <a:p>
            <a:pPr marL="0" indent="0">
              <a:lnSpc>
                <a:spcPts val="1200"/>
              </a:lnSpc>
              <a:buNone/>
            </a:pPr>
            <a:r>
              <a:rPr lang="en-US" sz="1000" b="1" dirty="0">
                <a:solidFill>
                  <a:srgbClr val="152730"/>
                </a:solidFill>
                <a:latin typeface="Calibri" pitchFamily="34" charset="0"/>
                <a:ea typeface="Calibri" pitchFamily="34" charset="-122"/>
                <a:cs typeface="Calibri" pitchFamily="34" charset="-120"/>
              </a:rPr>
              <a:t>Uncertainty.  </a:t>
            </a:r>
            <a:r>
              <a:rPr lang="en-US" sz="1000" dirty="0">
                <a:solidFill>
                  <a:srgbClr val="5B6B73"/>
                </a:solidFill>
                <a:latin typeface="Calibri" pitchFamily="34" charset="0"/>
                <a:ea typeface="Calibri" pitchFamily="34" charset="-122"/>
                <a:cs typeface="Calibri" pitchFamily="34" charset="-120"/>
              </a:rPr>
              <a:t>Assessed against climatological resampling; drought intervals are wider, reflecting the smaller, physically limited episode population.</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12</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C1440E"/>
                </a:solidFill>
                <a:latin typeface="Calibri" pitchFamily="34" charset="0"/>
                <a:ea typeface="Calibri" pitchFamily="34" charset="-122"/>
                <a:cs typeface="Calibri" pitchFamily="34" charset="-120"/>
              </a:rPr>
              <a:t>INTERPRETATION · DROUGHT REGIMES</a:t>
            </a:r>
            <a:endParaRPr lang="en-US" sz="1200" dirty="0"/>
          </a:p>
        </p:txBody>
      </p:sp>
      <p:sp>
        <p:nvSpPr>
          <p:cNvPr id="5" name="Text 3"/>
          <p:cNvSpPr/>
          <p:nvPr/>
        </p:nvSpPr>
        <p:spPr>
          <a:xfrm>
            <a:off x="548640" y="749808"/>
            <a:ext cx="11247120" cy="548640"/>
          </a:xfrm>
          <a:prstGeom prst="rect">
            <a:avLst/>
          </a:prstGeom>
          <a:noFill/>
          <a:ln/>
        </p:spPr>
        <p:txBody>
          <a:bodyPr wrap="square" rtlCol="0" anchor="ctr"/>
          <a:lstStyle/>
          <a:p>
            <a:pPr marL="0" indent="0">
              <a:buNone/>
            </a:pPr>
            <a:r>
              <a:rPr lang="en-US" sz="3000" b="1" dirty="0">
                <a:solidFill>
                  <a:srgbClr val="152730"/>
                </a:solidFill>
                <a:latin typeface="Cambria" pitchFamily="34" charset="0"/>
                <a:ea typeface="Cambria" pitchFamily="34" charset="-122"/>
                <a:cs typeface="Cambria" pitchFamily="34" charset="-120"/>
              </a:rPr>
              <a:t>Two drought regimes: sustained and flash</a:t>
            </a:r>
            <a:endParaRPr lang="en-US" sz="3000" dirty="0"/>
          </a:p>
        </p:txBody>
      </p:sp>
      <p:sp>
        <p:nvSpPr>
          <p:cNvPr id="6" name="Text 4"/>
          <p:cNvSpPr/>
          <p:nvPr/>
        </p:nvSpPr>
        <p:spPr>
          <a:xfrm>
            <a:off x="548640" y="1371600"/>
            <a:ext cx="11338560" cy="365760"/>
          </a:xfrm>
          <a:prstGeom prst="rect">
            <a:avLst/>
          </a:prstGeom>
          <a:noFill/>
          <a:ln/>
        </p:spPr>
        <p:txBody>
          <a:bodyPr wrap="square" rtlCol="0" anchor="ctr"/>
          <a:lstStyle/>
          <a:p>
            <a:pPr marL="0" indent="0">
              <a:buNone/>
            </a:pPr>
            <a:r>
              <a:rPr lang="en-US" sz="1400" dirty="0">
                <a:solidFill>
                  <a:srgbClr val="5B6B73"/>
                </a:solidFill>
                <a:latin typeface="Calibri" pitchFamily="34" charset="0"/>
                <a:ea typeface="Calibri" pitchFamily="34" charset="-122"/>
                <a:cs typeface="Calibri" pitchFamily="34" charset="-120"/>
              </a:rPr>
              <a:t>Resolving the drought tail by timescale reveals two physically distinct regimes with markedly different temporal distributions.</a:t>
            </a:r>
            <a:endParaRPr lang="en-US" sz="1400" dirty="0"/>
          </a:p>
        </p:txBody>
      </p:sp>
      <p:pic>
        <p:nvPicPr>
          <p:cNvPr id="7" name="Image 0" descr="/home/claude/fig/f9_drought_regimes.png"/>
          <p:cNvPicPr>
            <a:picLocks noChangeAspect="1"/>
          </p:cNvPicPr>
          <p:nvPr/>
        </p:nvPicPr>
        <p:blipFill>
          <a:blip r:embed="rId3"/>
          <a:stretch>
            <a:fillRect/>
          </a:stretch>
        </p:blipFill>
        <p:spPr>
          <a:xfrm>
            <a:off x="457200" y="1874520"/>
            <a:ext cx="7406640" cy="2468880"/>
          </a:xfrm>
          <a:prstGeom prst="rect">
            <a:avLst/>
          </a:prstGeom>
        </p:spPr>
      </p:pic>
      <p:sp>
        <p:nvSpPr>
          <p:cNvPr id="8" name="Text 5"/>
          <p:cNvSpPr/>
          <p:nvPr/>
        </p:nvSpPr>
        <p:spPr>
          <a:xfrm>
            <a:off x="502920" y="4434840"/>
            <a:ext cx="7360920" cy="822960"/>
          </a:xfrm>
          <a:prstGeom prst="rect">
            <a:avLst/>
          </a:prstGeom>
          <a:noFill/>
          <a:ln/>
        </p:spPr>
        <p:txBody>
          <a:bodyPr wrap="square" rtlCol="0" anchor="ctr"/>
          <a:lstStyle/>
          <a:p>
            <a:pPr marL="0" indent="0">
              <a:lnSpc>
                <a:spcPts val="1400"/>
              </a:lnSpc>
              <a:buNone/>
            </a:pPr>
            <a:r>
              <a:rPr lang="en-US" sz="1100" i="1" dirty="0">
                <a:solidFill>
                  <a:srgbClr val="5B6B73"/>
                </a:solidFill>
                <a:latin typeface="Calibri" pitchFamily="34" charset="0"/>
                <a:ea typeface="Calibri" pitchFamily="34" charset="-122"/>
                <a:cs typeface="Calibri" pitchFamily="34" charset="-120"/>
              </a:rPr>
              <a:t>Sustained droughts (12-month deficits) exhibit a broad ~20-month trough; flash droughts (3-month deficits) a sharp trough of a few months. The 2023 record-low-water event lies outside both classes, as basin-total precipitation was near-normal (Slide 13).</a:t>
            </a:r>
            <a:endParaRPr lang="en-US" sz="1100" dirty="0"/>
          </a:p>
        </p:txBody>
      </p:sp>
      <p:sp>
        <p:nvSpPr>
          <p:cNvPr id="9" name="Shape 6"/>
          <p:cNvSpPr/>
          <p:nvPr/>
        </p:nvSpPr>
        <p:spPr>
          <a:xfrm>
            <a:off x="8092440" y="1874520"/>
            <a:ext cx="3611880" cy="1481328"/>
          </a:xfrm>
          <a:prstGeom prst="roundRect">
            <a:avLst>
              <a:gd name="adj" fmla="val 4938"/>
            </a:avLst>
          </a:prstGeom>
          <a:solidFill>
            <a:srgbClr val="FFFFFF"/>
          </a:solidFill>
          <a:ln w="16510">
            <a:solidFill>
              <a:srgbClr val="C1440E"/>
            </a:solidFill>
            <a:prstDash val="solid"/>
          </a:ln>
        </p:spPr>
      </p:sp>
      <p:sp>
        <p:nvSpPr>
          <p:cNvPr id="10" name="Text 7"/>
          <p:cNvSpPr/>
          <p:nvPr/>
        </p:nvSpPr>
        <p:spPr>
          <a:xfrm>
            <a:off x="8275320" y="1993392"/>
            <a:ext cx="3291840" cy="256032"/>
          </a:xfrm>
          <a:prstGeom prst="rect">
            <a:avLst/>
          </a:prstGeom>
          <a:noFill/>
          <a:ln/>
        </p:spPr>
        <p:txBody>
          <a:bodyPr wrap="square" rtlCol="0" anchor="ctr"/>
          <a:lstStyle/>
          <a:p>
            <a:pPr marL="0" indent="0">
              <a:buNone/>
            </a:pPr>
            <a:r>
              <a:rPr lang="en-US" sz="1300" b="1" dirty="0">
                <a:solidFill>
                  <a:srgbClr val="C1440E"/>
                </a:solidFill>
                <a:latin typeface="Calibri" pitchFamily="34" charset="0"/>
                <a:ea typeface="Calibri" pitchFamily="34" charset="-122"/>
                <a:cs typeface="Calibri" pitchFamily="34" charset="-120"/>
              </a:rPr>
              <a:t>The temporal split</a:t>
            </a:r>
            <a:endParaRPr lang="en-US" sz="1300" dirty="0"/>
          </a:p>
        </p:txBody>
      </p:sp>
      <p:sp>
        <p:nvSpPr>
          <p:cNvPr id="11" name="Text 8"/>
          <p:cNvSpPr/>
          <p:nvPr/>
        </p:nvSpPr>
        <p:spPr>
          <a:xfrm>
            <a:off x="8275320" y="2286000"/>
            <a:ext cx="3291840" cy="1005840"/>
          </a:xfrm>
          <a:prstGeom prst="rect">
            <a:avLst/>
          </a:prstGeom>
          <a:noFill/>
          <a:ln/>
        </p:spPr>
        <p:txBody>
          <a:bodyPr wrap="square" rtlCol="0" anchor="t"/>
          <a:lstStyle/>
          <a:p>
            <a:pPr marL="0" indent="0">
              <a:lnSpc>
                <a:spcPts val="1400"/>
              </a:lnSpc>
              <a:buNone/>
            </a:pPr>
            <a:r>
              <a:rPr lang="en-US" sz="1100" b="1" dirty="0">
                <a:solidFill>
                  <a:srgbClr val="152730"/>
                </a:solidFill>
                <a:latin typeface="Calibri" pitchFamily="34" charset="0"/>
                <a:ea typeface="Calibri" pitchFamily="34" charset="-122"/>
                <a:cs typeface="Calibri" pitchFamily="34" charset="-120"/>
              </a:rPr>
              <a:t>Sustained: </a:t>
            </a:r>
            <a:r>
              <a:rPr lang="en-US" sz="1100" dirty="0">
                <a:solidFill>
                  <a:srgbClr val="5B6B73"/>
                </a:solidFill>
                <a:latin typeface="Calibri" pitchFamily="34" charset="0"/>
                <a:ea typeface="Calibri" pitchFamily="34" charset="-122"/>
                <a:cs typeface="Calibri" pitchFamily="34" charset="-120"/>
              </a:rPr>
              <a:t>16 episodes, </a:t>
            </a:r>
            <a:r>
              <a:rPr lang="en-US" sz="1100" b="1" dirty="0">
                <a:solidFill>
                  <a:srgbClr val="C1440E"/>
                </a:solidFill>
                <a:latin typeface="Calibri" pitchFamily="34" charset="0"/>
                <a:ea typeface="Calibri" pitchFamily="34" charset="-122"/>
                <a:cs typeface="Calibri" pitchFamily="34" charset="-120"/>
              </a:rPr>
              <a:t>none after 1988.
</a:t>
            </a:r>
            <a:r>
              <a:rPr lang="en-US" sz="1100" b="1" dirty="0">
                <a:solidFill>
                  <a:srgbClr val="152730"/>
                </a:solidFill>
                <a:latin typeface="Calibri" pitchFamily="34" charset="0"/>
                <a:ea typeface="Calibri" pitchFamily="34" charset="-122"/>
                <a:cs typeface="Calibri" pitchFamily="34" charset="-120"/>
              </a:rPr>
              <a:t>Flash: </a:t>
            </a:r>
            <a:r>
              <a:rPr lang="en-US" sz="1100" dirty="0">
                <a:solidFill>
                  <a:srgbClr val="5B6B73"/>
                </a:solidFill>
                <a:latin typeface="Calibri" pitchFamily="34" charset="0"/>
                <a:ea typeface="Calibri" pitchFamily="34" charset="-122"/>
                <a:cs typeface="Calibri" pitchFamily="34" charset="-120"/>
              </a:rPr>
              <a:t>45 episodes, 41 before 1990 and 4 after (1999–2012).</a:t>
            </a:r>
            <a:endParaRPr lang="en-US" sz="1100" dirty="0"/>
          </a:p>
        </p:txBody>
      </p:sp>
      <p:sp>
        <p:nvSpPr>
          <p:cNvPr id="12" name="Shape 9"/>
          <p:cNvSpPr/>
          <p:nvPr/>
        </p:nvSpPr>
        <p:spPr>
          <a:xfrm>
            <a:off x="8092440" y="3474720"/>
            <a:ext cx="3611880" cy="2697480"/>
          </a:xfrm>
          <a:prstGeom prst="roundRect">
            <a:avLst>
              <a:gd name="adj" fmla="val 2712"/>
            </a:avLst>
          </a:prstGeom>
          <a:solidFill>
            <a:srgbClr val="FBF3E9"/>
          </a:solidFill>
          <a:ln w="15240">
            <a:solidFill>
              <a:srgbClr val="D68910"/>
            </a:solidFill>
            <a:prstDash val="solid"/>
          </a:ln>
        </p:spPr>
      </p:sp>
      <p:sp>
        <p:nvSpPr>
          <p:cNvPr id="13" name="Text 10"/>
          <p:cNvSpPr/>
          <p:nvPr/>
        </p:nvSpPr>
        <p:spPr>
          <a:xfrm>
            <a:off x="8275320" y="3602736"/>
            <a:ext cx="3291840" cy="274320"/>
          </a:xfrm>
          <a:prstGeom prst="rect">
            <a:avLst/>
          </a:prstGeom>
          <a:noFill/>
          <a:ln/>
        </p:spPr>
        <p:txBody>
          <a:bodyPr wrap="square" rtlCol="0" anchor="ctr"/>
          <a:lstStyle/>
          <a:p>
            <a:pPr marL="0" indent="0">
              <a:buNone/>
            </a:pPr>
            <a:r>
              <a:rPr lang="en-US" sz="1300" b="1" dirty="0">
                <a:solidFill>
                  <a:srgbClr val="152730"/>
                </a:solidFill>
                <a:latin typeface="Calibri" pitchFamily="34" charset="0"/>
                <a:ea typeface="Calibri" pitchFamily="34" charset="-122"/>
                <a:cs typeface="Calibri" pitchFamily="34" charset="-120"/>
              </a:rPr>
              <a:t>What it means</a:t>
            </a:r>
            <a:endParaRPr lang="en-US" sz="1300" dirty="0"/>
          </a:p>
        </p:txBody>
      </p:sp>
      <p:sp>
        <p:nvSpPr>
          <p:cNvPr id="14" name="Text 11"/>
          <p:cNvSpPr/>
          <p:nvPr/>
        </p:nvSpPr>
        <p:spPr>
          <a:xfrm>
            <a:off x="8275320" y="3913632"/>
            <a:ext cx="3291840" cy="237744"/>
          </a:xfrm>
          <a:prstGeom prst="rect">
            <a:avLst/>
          </a:prstGeom>
          <a:noFill/>
          <a:ln/>
        </p:spPr>
        <p:txBody>
          <a:bodyPr wrap="square" rtlCol="0" anchor="ctr"/>
          <a:lstStyle/>
          <a:p>
            <a:pPr marL="0" indent="0">
              <a:buNone/>
            </a:pPr>
            <a:r>
              <a:rPr lang="en-US" sz="1100" b="1" dirty="0">
                <a:solidFill>
                  <a:srgbClr val="C1440E"/>
                </a:solidFill>
                <a:latin typeface="Calibri" pitchFamily="34" charset="0"/>
                <a:ea typeface="Calibri" pitchFamily="34" charset="-122"/>
                <a:cs typeface="Calibri" pitchFamily="34" charset="-120"/>
              </a:rPr>
              <a:t>Baseline non-stationarity</a:t>
            </a:r>
            <a:endParaRPr lang="en-US" sz="1100" dirty="0"/>
          </a:p>
        </p:txBody>
      </p:sp>
      <p:sp>
        <p:nvSpPr>
          <p:cNvPr id="15" name="Text 12"/>
          <p:cNvSpPr/>
          <p:nvPr/>
        </p:nvSpPr>
        <p:spPr>
          <a:xfrm>
            <a:off x="8275320" y="4151376"/>
            <a:ext cx="3310128" cy="502920"/>
          </a:xfrm>
          <a:prstGeom prst="rect">
            <a:avLst/>
          </a:prstGeom>
          <a:noFill/>
          <a:ln/>
        </p:spPr>
        <p:txBody>
          <a:bodyPr wrap="square" rtlCol="0" anchor="ctr"/>
          <a:lstStyle/>
          <a:p>
            <a:pPr marL="0" indent="0">
              <a:lnSpc>
                <a:spcPts val="1150"/>
              </a:lnSpc>
              <a:buNone/>
            </a:pPr>
            <a:r>
              <a:rPr lang="en-US" sz="950" dirty="0">
                <a:solidFill>
                  <a:srgbClr val="5B6B73"/>
                </a:solidFill>
                <a:latin typeface="Calibri" pitchFamily="34" charset="0"/>
                <a:ea typeface="Calibri" pitchFamily="34" charset="-122"/>
                <a:cs typeface="Calibri" pitchFamily="34" charset="-120"/>
              </a:rPr>
              <a:t>Against the 1901–1989 climatology the basin has since run wetter (recent median ≈ 78th pctile), so sustained deficits scarcely register.</a:t>
            </a:r>
            <a:endParaRPr lang="en-US" sz="950" dirty="0"/>
          </a:p>
        </p:txBody>
      </p:sp>
      <p:sp>
        <p:nvSpPr>
          <p:cNvPr id="16" name="Text 13"/>
          <p:cNvSpPr/>
          <p:nvPr/>
        </p:nvSpPr>
        <p:spPr>
          <a:xfrm>
            <a:off x="8275320" y="4672584"/>
            <a:ext cx="3291840" cy="237744"/>
          </a:xfrm>
          <a:prstGeom prst="rect">
            <a:avLst/>
          </a:prstGeom>
          <a:noFill/>
          <a:ln/>
        </p:spPr>
        <p:txBody>
          <a:bodyPr wrap="square" rtlCol="0" anchor="ctr"/>
          <a:lstStyle/>
          <a:p>
            <a:pPr marL="0" indent="0">
              <a:buNone/>
            </a:pPr>
            <a:r>
              <a:rPr lang="en-US" sz="1100" b="1" dirty="0">
                <a:solidFill>
                  <a:srgbClr val="C1440E"/>
                </a:solidFill>
                <a:latin typeface="Calibri" pitchFamily="34" charset="0"/>
                <a:ea typeface="Calibri" pitchFamily="34" charset="-122"/>
                <a:cs typeface="Calibri" pitchFamily="34" charset="-120"/>
              </a:rPr>
              <a:t>A shift in drought character</a:t>
            </a:r>
            <a:endParaRPr lang="en-US" sz="1100" dirty="0"/>
          </a:p>
        </p:txBody>
      </p:sp>
      <p:sp>
        <p:nvSpPr>
          <p:cNvPr id="17" name="Text 14"/>
          <p:cNvSpPr/>
          <p:nvPr/>
        </p:nvSpPr>
        <p:spPr>
          <a:xfrm>
            <a:off x="8275320" y="4910328"/>
            <a:ext cx="3310128" cy="502920"/>
          </a:xfrm>
          <a:prstGeom prst="rect">
            <a:avLst/>
          </a:prstGeom>
          <a:noFill/>
          <a:ln/>
        </p:spPr>
        <p:txBody>
          <a:bodyPr wrap="square" rtlCol="0" anchor="ctr"/>
          <a:lstStyle/>
          <a:p>
            <a:pPr marL="0" indent="0">
              <a:lnSpc>
                <a:spcPts val="1150"/>
              </a:lnSpc>
              <a:buNone/>
            </a:pPr>
            <a:r>
              <a:rPr lang="en-US" sz="950" dirty="0">
                <a:solidFill>
                  <a:srgbClr val="5B6B73"/>
                </a:solidFill>
                <a:latin typeface="Calibri" pitchFamily="34" charset="0"/>
                <a:ea typeface="Calibri" pitchFamily="34" charset="-122"/>
                <a:cs typeface="Calibri" pitchFamily="34" charset="-120"/>
              </a:rPr>
              <a:t>Recent low flows follow short (2–4 month) deficits, not multi-year ones; the modern regime is flash-type.</a:t>
            </a:r>
            <a:endParaRPr lang="en-US" sz="950" dirty="0"/>
          </a:p>
        </p:txBody>
      </p:sp>
      <p:sp>
        <p:nvSpPr>
          <p:cNvPr id="18" name="Text 15"/>
          <p:cNvSpPr/>
          <p:nvPr/>
        </p:nvSpPr>
        <p:spPr>
          <a:xfrm>
            <a:off x="8275320" y="5431536"/>
            <a:ext cx="3291840" cy="237744"/>
          </a:xfrm>
          <a:prstGeom prst="rect">
            <a:avLst/>
          </a:prstGeom>
          <a:noFill/>
          <a:ln/>
        </p:spPr>
        <p:txBody>
          <a:bodyPr wrap="square" rtlCol="0" anchor="ctr"/>
          <a:lstStyle/>
          <a:p>
            <a:pPr marL="0" indent="0">
              <a:buNone/>
            </a:pPr>
            <a:r>
              <a:rPr lang="en-US" sz="1100" b="1" dirty="0">
                <a:solidFill>
                  <a:srgbClr val="C1440E"/>
                </a:solidFill>
                <a:latin typeface="Calibri" pitchFamily="34" charset="0"/>
                <a:ea typeface="Calibri" pitchFamily="34" charset="-122"/>
                <a:cs typeface="Calibri" pitchFamily="34" charset="-120"/>
              </a:rPr>
              <a:t>A window-dependent blind spot</a:t>
            </a:r>
            <a:endParaRPr lang="en-US" sz="1100" dirty="0"/>
          </a:p>
        </p:txBody>
      </p:sp>
      <p:sp>
        <p:nvSpPr>
          <p:cNvPr id="19" name="Text 16"/>
          <p:cNvSpPr/>
          <p:nvPr/>
        </p:nvSpPr>
        <p:spPr>
          <a:xfrm>
            <a:off x="8275320" y="5669280"/>
            <a:ext cx="3310128" cy="502920"/>
          </a:xfrm>
          <a:prstGeom prst="rect">
            <a:avLst/>
          </a:prstGeom>
          <a:noFill/>
          <a:ln/>
        </p:spPr>
        <p:txBody>
          <a:bodyPr wrap="square" rtlCol="0" anchor="ctr"/>
          <a:lstStyle/>
          <a:p>
            <a:pPr marL="0" indent="0">
              <a:lnSpc>
                <a:spcPts val="1150"/>
              </a:lnSpc>
              <a:buNone/>
            </a:pPr>
            <a:r>
              <a:rPr lang="en-US" sz="950" dirty="0">
                <a:solidFill>
                  <a:srgbClr val="5B6B73"/>
                </a:solidFill>
                <a:latin typeface="Calibri" pitchFamily="34" charset="0"/>
                <a:ea typeface="Calibri" pitchFamily="34" charset="-122"/>
                <a:cs typeface="Calibri" pitchFamily="34" charset="-120"/>
              </a:rPr>
              <a:t>The 12-month lens optimal for the historical regime cannot detect the droughts that occur now.</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13</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C1440E"/>
                </a:solidFill>
                <a:latin typeface="Calibri" pitchFamily="34" charset="0"/>
                <a:ea typeface="Calibri" pitchFamily="34" charset="-122"/>
                <a:cs typeface="Calibri" pitchFamily="34" charset="-120"/>
              </a:rPr>
              <a:t>INTERPRETATION · A DECISIVE CASE</a:t>
            </a:r>
            <a:endParaRPr lang="en-US" sz="1200" dirty="0"/>
          </a:p>
        </p:txBody>
      </p:sp>
      <p:sp>
        <p:nvSpPr>
          <p:cNvPr id="5" name="Text 3"/>
          <p:cNvSpPr/>
          <p:nvPr/>
        </p:nvSpPr>
        <p:spPr>
          <a:xfrm>
            <a:off x="548640" y="749808"/>
            <a:ext cx="11430000" cy="548640"/>
          </a:xfrm>
          <a:prstGeom prst="rect">
            <a:avLst/>
          </a:prstGeom>
          <a:noFill/>
          <a:ln/>
        </p:spPr>
        <p:txBody>
          <a:bodyPr wrap="square" rtlCol="0" anchor="ctr"/>
          <a:lstStyle/>
          <a:p>
            <a:pPr marL="0" indent="0">
              <a:buNone/>
            </a:pPr>
            <a:r>
              <a:rPr lang="en-US" sz="2900" b="1" dirty="0">
                <a:solidFill>
                  <a:srgbClr val="152730"/>
                </a:solidFill>
                <a:latin typeface="Cambria" pitchFamily="34" charset="0"/>
                <a:ea typeface="Cambria" pitchFamily="34" charset="-122"/>
                <a:cs typeface="Cambria" pitchFamily="34" charset="-120"/>
              </a:rPr>
              <a:t>Agricultural and navigation drought are distinct events</a:t>
            </a:r>
            <a:endParaRPr lang="en-US" sz="2900" dirty="0"/>
          </a:p>
        </p:txBody>
      </p:sp>
      <p:sp>
        <p:nvSpPr>
          <p:cNvPr id="6" name="Text 4"/>
          <p:cNvSpPr/>
          <p:nvPr/>
        </p:nvSpPr>
        <p:spPr>
          <a:xfrm>
            <a:off x="548640" y="1371600"/>
            <a:ext cx="11430000" cy="365760"/>
          </a:xfrm>
          <a:prstGeom prst="rect">
            <a:avLst/>
          </a:prstGeom>
          <a:noFill/>
          <a:ln/>
        </p:spPr>
        <p:txBody>
          <a:bodyPr wrap="square" rtlCol="0" anchor="ctr"/>
          <a:lstStyle/>
          <a:p>
            <a:pPr marL="0" indent="0">
              <a:buNone/>
            </a:pPr>
            <a:r>
              <a:rPr lang="en-US" sz="1400" dirty="0">
                <a:solidFill>
                  <a:srgbClr val="5B6B73"/>
                </a:solidFill>
                <a:latin typeface="Calibri" pitchFamily="34" charset="0"/>
                <a:ea typeface="Calibri" pitchFamily="34" charset="-122"/>
                <a:cs typeface="Calibri" pitchFamily="34" charset="-120"/>
              </a:rPr>
              <a:t>2023 is a critical case: near-normal basin precipitation coincided with a record national crop and record-low river navigability — low water without an agricultural drought.</a:t>
            </a:r>
            <a:endParaRPr lang="en-US" sz="1400" dirty="0"/>
          </a:p>
        </p:txBody>
      </p:sp>
      <p:pic>
        <p:nvPicPr>
          <p:cNvPr id="7" name="Image 0" descr="/home/claude/fig/f10_decoupling_2023.png"/>
          <p:cNvPicPr>
            <a:picLocks noChangeAspect="1"/>
          </p:cNvPicPr>
          <p:nvPr/>
        </p:nvPicPr>
        <p:blipFill>
          <a:blip r:embed="rId3"/>
          <a:stretch>
            <a:fillRect/>
          </a:stretch>
        </p:blipFill>
        <p:spPr>
          <a:xfrm>
            <a:off x="411480" y="1828800"/>
            <a:ext cx="7589520" cy="2532888"/>
          </a:xfrm>
          <a:prstGeom prst="rect">
            <a:avLst/>
          </a:prstGeom>
        </p:spPr>
      </p:pic>
      <p:sp>
        <p:nvSpPr>
          <p:cNvPr id="8" name="Text 5"/>
          <p:cNvSpPr/>
          <p:nvPr/>
        </p:nvSpPr>
        <p:spPr>
          <a:xfrm>
            <a:off x="457200" y="4434840"/>
            <a:ext cx="7543800" cy="731520"/>
          </a:xfrm>
          <a:prstGeom prst="rect">
            <a:avLst/>
          </a:prstGeom>
          <a:noFill/>
          <a:ln/>
        </p:spPr>
        <p:txBody>
          <a:bodyPr wrap="square" rtlCol="0" anchor="ctr"/>
          <a:lstStyle/>
          <a:p>
            <a:pPr marL="0" indent="0">
              <a:lnSpc>
                <a:spcPts val="1350"/>
              </a:lnSpc>
              <a:buNone/>
            </a:pPr>
            <a:r>
              <a:rPr lang="en-US" sz="1100" i="1" dirty="0">
                <a:solidFill>
                  <a:srgbClr val="5B6B73"/>
                </a:solidFill>
                <a:latin typeface="Calibri" pitchFamily="34" charset="0"/>
                <a:ea typeface="Calibri" pitchFamily="34" charset="-122"/>
                <a:cs typeface="Calibri" pitchFamily="34" charset="-120"/>
              </a:rPr>
              <a:t>Precipitation in 2023 was spatially heterogeneous but near-normal in aggregate (basin total ≈ 55th percentile); discharge at Tarbert nonetheless fell to the 8th–18th percentile through the autumn shipping season.</a:t>
            </a:r>
            <a:endParaRPr lang="en-US" sz="1100" dirty="0"/>
          </a:p>
        </p:txBody>
      </p:sp>
      <p:sp>
        <p:nvSpPr>
          <p:cNvPr id="9" name="Shape 6"/>
          <p:cNvSpPr/>
          <p:nvPr/>
        </p:nvSpPr>
        <p:spPr>
          <a:xfrm>
            <a:off x="8183880" y="1828800"/>
            <a:ext cx="3520440" cy="896112"/>
          </a:xfrm>
          <a:prstGeom prst="roundRect">
            <a:avLst>
              <a:gd name="adj" fmla="val 7143"/>
            </a:avLst>
          </a:prstGeom>
          <a:solidFill>
            <a:srgbClr val="FFFFFF"/>
          </a:solidFill>
          <a:ln w="16510">
            <a:solidFill>
              <a:srgbClr val="1C7293"/>
            </a:solidFill>
            <a:prstDash val="solid"/>
          </a:ln>
        </p:spPr>
      </p:sp>
      <p:sp>
        <p:nvSpPr>
          <p:cNvPr id="10" name="Text 7"/>
          <p:cNvSpPr/>
          <p:nvPr/>
        </p:nvSpPr>
        <p:spPr>
          <a:xfrm>
            <a:off x="8366760" y="1920240"/>
            <a:ext cx="3200400" cy="219456"/>
          </a:xfrm>
          <a:prstGeom prst="rect">
            <a:avLst/>
          </a:prstGeom>
          <a:noFill/>
          <a:ln/>
        </p:spPr>
        <p:txBody>
          <a:bodyPr wrap="square" rtlCol="0" anchor="ctr"/>
          <a:lstStyle/>
          <a:p>
            <a:pPr marL="0" indent="0">
              <a:buNone/>
            </a:pPr>
            <a:r>
              <a:rPr lang="en-US" sz="950" b="1" kern="0" spc="100" dirty="0">
                <a:solidFill>
                  <a:srgbClr val="1C7293"/>
                </a:solidFill>
                <a:latin typeface="Calibri" pitchFamily="34" charset="0"/>
                <a:ea typeface="Calibri" pitchFamily="34" charset="-122"/>
                <a:cs typeface="Calibri" pitchFamily="34" charset="-120"/>
              </a:rPr>
              <a:t>BASIN PRECIPITATION</a:t>
            </a:r>
            <a:endParaRPr lang="en-US" sz="950" dirty="0"/>
          </a:p>
        </p:txBody>
      </p:sp>
      <p:sp>
        <p:nvSpPr>
          <p:cNvPr id="11" name="Text 8"/>
          <p:cNvSpPr/>
          <p:nvPr/>
        </p:nvSpPr>
        <p:spPr>
          <a:xfrm>
            <a:off x="8366760" y="2121408"/>
            <a:ext cx="3200400" cy="310896"/>
          </a:xfrm>
          <a:prstGeom prst="rect">
            <a:avLst/>
          </a:prstGeom>
          <a:noFill/>
          <a:ln/>
        </p:spPr>
        <p:txBody>
          <a:bodyPr wrap="square" rtlCol="0" anchor="ctr"/>
          <a:lstStyle/>
          <a:p>
            <a:pPr marL="0" indent="0">
              <a:buNone/>
            </a:pPr>
            <a:r>
              <a:rPr lang="en-US" sz="1800" b="1" dirty="0">
                <a:solidFill>
                  <a:srgbClr val="152730"/>
                </a:solidFill>
                <a:latin typeface="Cambria" pitchFamily="34" charset="0"/>
                <a:ea typeface="Cambria" pitchFamily="34" charset="-122"/>
                <a:cs typeface="Cambria" pitchFamily="34" charset="-120"/>
              </a:rPr>
              <a:t>near-normal</a:t>
            </a:r>
            <a:endParaRPr lang="en-US" sz="1800" dirty="0"/>
          </a:p>
        </p:txBody>
      </p:sp>
      <p:sp>
        <p:nvSpPr>
          <p:cNvPr id="12" name="Text 9"/>
          <p:cNvSpPr/>
          <p:nvPr/>
        </p:nvSpPr>
        <p:spPr>
          <a:xfrm>
            <a:off x="8366760" y="2450592"/>
            <a:ext cx="3246120" cy="237744"/>
          </a:xfrm>
          <a:prstGeom prst="rect">
            <a:avLst/>
          </a:prstGeom>
          <a:noFill/>
          <a:ln/>
        </p:spPr>
        <p:txBody>
          <a:bodyPr wrap="square" rtlCol="0" anchor="ctr"/>
          <a:lstStyle/>
          <a:p>
            <a:pPr marL="0" indent="0">
              <a:buNone/>
            </a:pPr>
            <a:r>
              <a:rPr lang="en-US" sz="950" dirty="0">
                <a:solidFill>
                  <a:srgbClr val="5B6B73"/>
                </a:solidFill>
                <a:latin typeface="Calibri" pitchFamily="34" charset="0"/>
                <a:ea typeface="Calibri" pitchFamily="34" charset="-122"/>
                <a:cs typeface="Calibri" pitchFamily="34" charset="-120"/>
              </a:rPr>
              <a:t>total ≈ 55th percentile — no basin-wide drought</a:t>
            </a:r>
            <a:endParaRPr lang="en-US" sz="950" dirty="0"/>
          </a:p>
        </p:txBody>
      </p:sp>
      <p:sp>
        <p:nvSpPr>
          <p:cNvPr id="13" name="Shape 10"/>
          <p:cNvSpPr/>
          <p:nvPr/>
        </p:nvSpPr>
        <p:spPr>
          <a:xfrm>
            <a:off x="8183880" y="2816352"/>
            <a:ext cx="3520440" cy="896112"/>
          </a:xfrm>
          <a:prstGeom prst="roundRect">
            <a:avLst>
              <a:gd name="adj" fmla="val 7143"/>
            </a:avLst>
          </a:prstGeom>
          <a:solidFill>
            <a:srgbClr val="FFFFFF"/>
          </a:solidFill>
          <a:ln w="16510">
            <a:solidFill>
              <a:srgbClr val="2E86C1"/>
            </a:solidFill>
            <a:prstDash val="solid"/>
          </a:ln>
        </p:spPr>
      </p:sp>
      <p:sp>
        <p:nvSpPr>
          <p:cNvPr id="14" name="Text 11"/>
          <p:cNvSpPr/>
          <p:nvPr/>
        </p:nvSpPr>
        <p:spPr>
          <a:xfrm>
            <a:off x="8366760" y="2907792"/>
            <a:ext cx="3200400" cy="219456"/>
          </a:xfrm>
          <a:prstGeom prst="rect">
            <a:avLst/>
          </a:prstGeom>
          <a:noFill/>
          <a:ln/>
        </p:spPr>
        <p:txBody>
          <a:bodyPr wrap="square" rtlCol="0" anchor="ctr"/>
          <a:lstStyle/>
          <a:p>
            <a:pPr marL="0" indent="0">
              <a:buNone/>
            </a:pPr>
            <a:r>
              <a:rPr lang="en-US" sz="950" b="1" kern="0" spc="100" dirty="0">
                <a:solidFill>
                  <a:srgbClr val="2E86C1"/>
                </a:solidFill>
                <a:latin typeface="Calibri" pitchFamily="34" charset="0"/>
                <a:ea typeface="Calibri" pitchFamily="34" charset="-122"/>
                <a:cs typeface="Calibri" pitchFamily="34" charset="-120"/>
              </a:rPr>
              <a:t>2023 U.S. CORN CROP</a:t>
            </a:r>
            <a:endParaRPr lang="en-US" sz="950" dirty="0"/>
          </a:p>
        </p:txBody>
      </p:sp>
      <p:sp>
        <p:nvSpPr>
          <p:cNvPr id="15" name="Text 12"/>
          <p:cNvSpPr/>
          <p:nvPr/>
        </p:nvSpPr>
        <p:spPr>
          <a:xfrm>
            <a:off x="8366760" y="3108960"/>
            <a:ext cx="3200400" cy="310896"/>
          </a:xfrm>
          <a:prstGeom prst="rect">
            <a:avLst/>
          </a:prstGeom>
          <a:noFill/>
          <a:ln/>
        </p:spPr>
        <p:txBody>
          <a:bodyPr wrap="square" rtlCol="0" anchor="ctr"/>
          <a:lstStyle/>
          <a:p>
            <a:pPr marL="0" indent="0">
              <a:buNone/>
            </a:pPr>
            <a:r>
              <a:rPr lang="en-US" sz="1800" b="1" dirty="0">
                <a:solidFill>
                  <a:srgbClr val="152730"/>
                </a:solidFill>
                <a:latin typeface="Cambria" pitchFamily="34" charset="0"/>
                <a:ea typeface="Cambria" pitchFamily="34" charset="-122"/>
                <a:cs typeface="Cambria" pitchFamily="34" charset="-120"/>
              </a:rPr>
              <a:t>record ≈ 15.3 Bbu</a:t>
            </a:r>
            <a:endParaRPr lang="en-US" sz="1800" dirty="0"/>
          </a:p>
        </p:txBody>
      </p:sp>
      <p:sp>
        <p:nvSpPr>
          <p:cNvPr id="16" name="Text 13"/>
          <p:cNvSpPr/>
          <p:nvPr/>
        </p:nvSpPr>
        <p:spPr>
          <a:xfrm>
            <a:off x="8366760" y="3438144"/>
            <a:ext cx="3246120" cy="237744"/>
          </a:xfrm>
          <a:prstGeom prst="rect">
            <a:avLst/>
          </a:prstGeom>
          <a:noFill/>
          <a:ln/>
        </p:spPr>
        <p:txBody>
          <a:bodyPr wrap="square" rtlCol="0" anchor="ctr"/>
          <a:lstStyle/>
          <a:p>
            <a:pPr marL="0" indent="0">
              <a:buNone/>
            </a:pPr>
            <a:r>
              <a:rPr lang="en-US" sz="950" dirty="0">
                <a:solidFill>
                  <a:srgbClr val="5B6B73"/>
                </a:solidFill>
                <a:latin typeface="Calibri" pitchFamily="34" charset="0"/>
                <a:ea typeface="Calibri" pitchFamily="34" charset="-122"/>
                <a:cs typeface="Calibri" pitchFamily="34" charset="-120"/>
              </a:rPr>
              <a:t>a national record, harvested that autumn</a:t>
            </a:r>
            <a:endParaRPr lang="en-US" sz="950" dirty="0"/>
          </a:p>
        </p:txBody>
      </p:sp>
      <p:sp>
        <p:nvSpPr>
          <p:cNvPr id="17" name="Shape 14"/>
          <p:cNvSpPr/>
          <p:nvPr/>
        </p:nvSpPr>
        <p:spPr>
          <a:xfrm>
            <a:off x="8183880" y="3803904"/>
            <a:ext cx="3520440" cy="896112"/>
          </a:xfrm>
          <a:prstGeom prst="roundRect">
            <a:avLst>
              <a:gd name="adj" fmla="val 7143"/>
            </a:avLst>
          </a:prstGeom>
          <a:solidFill>
            <a:srgbClr val="FFFFFF"/>
          </a:solidFill>
          <a:ln w="16510">
            <a:solidFill>
              <a:srgbClr val="C1440E"/>
            </a:solidFill>
            <a:prstDash val="solid"/>
          </a:ln>
        </p:spPr>
      </p:sp>
      <p:sp>
        <p:nvSpPr>
          <p:cNvPr id="18" name="Text 15"/>
          <p:cNvSpPr/>
          <p:nvPr/>
        </p:nvSpPr>
        <p:spPr>
          <a:xfrm>
            <a:off x="8366760" y="3895344"/>
            <a:ext cx="3200400" cy="219456"/>
          </a:xfrm>
          <a:prstGeom prst="rect">
            <a:avLst/>
          </a:prstGeom>
          <a:noFill/>
          <a:ln/>
        </p:spPr>
        <p:txBody>
          <a:bodyPr wrap="square" rtlCol="0" anchor="ctr"/>
          <a:lstStyle/>
          <a:p>
            <a:pPr marL="0" indent="0">
              <a:buNone/>
            </a:pPr>
            <a:r>
              <a:rPr lang="en-US" sz="950" b="1" kern="0" spc="100" dirty="0">
                <a:solidFill>
                  <a:srgbClr val="C1440E"/>
                </a:solidFill>
                <a:latin typeface="Calibri" pitchFamily="34" charset="0"/>
                <a:ea typeface="Calibri" pitchFamily="34" charset="-122"/>
                <a:cs typeface="Calibri" pitchFamily="34" charset="-120"/>
              </a:rPr>
              <a:t>MISSISSIPPI AT MEMPHIS</a:t>
            </a:r>
            <a:endParaRPr lang="en-US" sz="950" dirty="0"/>
          </a:p>
        </p:txBody>
      </p:sp>
      <p:sp>
        <p:nvSpPr>
          <p:cNvPr id="19" name="Text 16"/>
          <p:cNvSpPr/>
          <p:nvPr/>
        </p:nvSpPr>
        <p:spPr>
          <a:xfrm>
            <a:off x="8366760" y="4096512"/>
            <a:ext cx="3200400" cy="310896"/>
          </a:xfrm>
          <a:prstGeom prst="rect">
            <a:avLst/>
          </a:prstGeom>
          <a:noFill/>
          <a:ln/>
        </p:spPr>
        <p:txBody>
          <a:bodyPr wrap="square" rtlCol="0" anchor="ctr"/>
          <a:lstStyle/>
          <a:p>
            <a:pPr marL="0" indent="0">
              <a:buNone/>
            </a:pPr>
            <a:r>
              <a:rPr lang="en-US" sz="1800" b="1" dirty="0">
                <a:solidFill>
                  <a:srgbClr val="152730"/>
                </a:solidFill>
                <a:latin typeface="Cambria" pitchFamily="34" charset="0"/>
                <a:ea typeface="Cambria" pitchFamily="34" charset="-122"/>
                <a:cs typeface="Cambria" pitchFamily="34" charset="-120"/>
              </a:rPr>
              <a:t>record low</a:t>
            </a:r>
            <a:endParaRPr lang="en-US" sz="1800" dirty="0"/>
          </a:p>
        </p:txBody>
      </p:sp>
      <p:sp>
        <p:nvSpPr>
          <p:cNvPr id="20" name="Text 17"/>
          <p:cNvSpPr/>
          <p:nvPr/>
        </p:nvSpPr>
        <p:spPr>
          <a:xfrm>
            <a:off x="8366760" y="4425696"/>
            <a:ext cx="3246120" cy="237744"/>
          </a:xfrm>
          <a:prstGeom prst="rect">
            <a:avLst/>
          </a:prstGeom>
          <a:noFill/>
          <a:ln/>
        </p:spPr>
        <p:txBody>
          <a:bodyPr wrap="square" rtlCol="0" anchor="ctr"/>
          <a:lstStyle/>
          <a:p>
            <a:pPr marL="0" indent="0">
              <a:buNone/>
            </a:pPr>
            <a:r>
              <a:rPr lang="en-US" sz="950" dirty="0">
                <a:solidFill>
                  <a:srgbClr val="5B6B73"/>
                </a:solidFill>
                <a:latin typeface="Calibri" pitchFamily="34" charset="0"/>
                <a:ea typeface="Calibri" pitchFamily="34" charset="-122"/>
                <a:cs typeface="Calibri" pitchFamily="34" charset="-120"/>
              </a:rPr>
              <a:t>−11.91 ft (Oct 2023), second year running</a:t>
            </a:r>
            <a:endParaRPr lang="en-US" sz="950" dirty="0"/>
          </a:p>
        </p:txBody>
      </p:sp>
      <p:sp>
        <p:nvSpPr>
          <p:cNvPr id="21" name="Shape 18"/>
          <p:cNvSpPr/>
          <p:nvPr/>
        </p:nvSpPr>
        <p:spPr>
          <a:xfrm>
            <a:off x="8183880" y="4828032"/>
            <a:ext cx="3520440" cy="1325880"/>
          </a:xfrm>
          <a:prstGeom prst="roundRect">
            <a:avLst>
              <a:gd name="adj" fmla="val 5517"/>
            </a:avLst>
          </a:prstGeom>
          <a:solidFill>
            <a:srgbClr val="0B3D5C"/>
          </a:solidFill>
          <a:ln/>
        </p:spPr>
      </p:sp>
      <p:sp>
        <p:nvSpPr>
          <p:cNvPr id="22" name="Text 19"/>
          <p:cNvSpPr/>
          <p:nvPr/>
        </p:nvSpPr>
        <p:spPr>
          <a:xfrm>
            <a:off x="8366760" y="4937760"/>
            <a:ext cx="3200400" cy="237744"/>
          </a:xfrm>
          <a:prstGeom prst="rect">
            <a:avLst/>
          </a:prstGeom>
          <a:noFill/>
          <a:ln/>
        </p:spPr>
        <p:txBody>
          <a:bodyPr wrap="square" rtlCol="0" anchor="ctr"/>
          <a:lstStyle/>
          <a:p>
            <a:pPr marL="0" indent="0">
              <a:buNone/>
            </a:pPr>
            <a:r>
              <a:rPr lang="en-US" sz="1100" b="1" dirty="0">
                <a:solidFill>
                  <a:srgbClr val="8FB8D6"/>
                </a:solidFill>
                <a:latin typeface="Calibri" pitchFamily="34" charset="0"/>
                <a:ea typeface="Calibri" pitchFamily="34" charset="-122"/>
                <a:cs typeface="Calibri" pitchFamily="34" charset="-120"/>
              </a:rPr>
              <a:t>Implication</a:t>
            </a:r>
            <a:endParaRPr lang="en-US" sz="1100" dirty="0"/>
          </a:p>
        </p:txBody>
      </p:sp>
      <p:sp>
        <p:nvSpPr>
          <p:cNvPr id="23" name="Text 20"/>
          <p:cNvSpPr/>
          <p:nvPr/>
        </p:nvSpPr>
        <p:spPr>
          <a:xfrm>
            <a:off x="8366760" y="5175504"/>
            <a:ext cx="3200400" cy="914400"/>
          </a:xfrm>
          <a:prstGeom prst="rect">
            <a:avLst/>
          </a:prstGeom>
          <a:noFill/>
          <a:ln/>
        </p:spPr>
        <p:txBody>
          <a:bodyPr wrap="square" rtlCol="0" anchor="t"/>
          <a:lstStyle/>
          <a:p>
            <a:pPr marL="0" indent="0">
              <a:lnSpc>
                <a:spcPts val="1250"/>
              </a:lnSpc>
              <a:buNone/>
            </a:pPr>
            <a:r>
              <a:rPr lang="en-US" sz="1000" dirty="0">
                <a:solidFill>
                  <a:srgbClr val="CADCFC"/>
                </a:solidFill>
                <a:latin typeface="Calibri" pitchFamily="34" charset="0"/>
                <a:ea typeface="Calibri" pitchFamily="34" charset="-122"/>
                <a:cs typeface="Calibri" pitchFamily="34" charset="-120"/>
              </a:rPr>
              <a:t>Low navigability and grain volume can peak together. Navigation drought is set by basin-integrated flow, not Corn-Belt growing-season moisture — so the hazard cannot be assumed to self-correct through reduced crop supply.</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B"/>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14</a:t>
            </a:r>
            <a:endParaRPr lang="en-US" sz="900" dirty="0"/>
          </a:p>
        </p:txBody>
      </p:sp>
      <p:sp>
        <p:nvSpPr>
          <p:cNvPr id="4" name="Text 2"/>
          <p:cNvSpPr/>
          <p:nvPr/>
        </p:nvSpPr>
        <p:spPr>
          <a:xfrm>
            <a:off x="548640" y="457200"/>
            <a:ext cx="8229600" cy="274320"/>
          </a:xfrm>
          <a:prstGeom prst="rect">
            <a:avLst/>
          </a:prstGeom>
          <a:noFill/>
          <a:ln/>
        </p:spPr>
        <p:txBody>
          <a:bodyPr wrap="square" rtlCol="0" anchor="ctr"/>
          <a:lstStyle/>
          <a:p>
            <a:pPr marL="0" indent="0">
              <a:buNone/>
            </a:pPr>
            <a:r>
              <a:rPr lang="en-US" sz="1200" b="1" kern="0" spc="200" dirty="0">
                <a:solidFill>
                  <a:srgbClr val="D68910"/>
                </a:solidFill>
                <a:latin typeface="Calibri" pitchFamily="34" charset="0"/>
                <a:ea typeface="Calibri" pitchFamily="34" charset="-122"/>
                <a:cs typeface="Calibri" pitchFamily="34" charset="-120"/>
              </a:rPr>
              <a:t>LIMITATIONS</a:t>
            </a:r>
            <a:endParaRPr lang="en-US" sz="1200" dirty="0"/>
          </a:p>
        </p:txBody>
      </p:sp>
      <p:sp>
        <p:nvSpPr>
          <p:cNvPr id="5" name="Text 3"/>
          <p:cNvSpPr/>
          <p:nvPr/>
        </p:nvSpPr>
        <p:spPr>
          <a:xfrm>
            <a:off x="548640" y="749808"/>
            <a:ext cx="10972800" cy="548640"/>
          </a:xfrm>
          <a:prstGeom prst="rect">
            <a:avLst/>
          </a:prstGeom>
          <a:noFill/>
          <a:ln/>
        </p:spPr>
        <p:txBody>
          <a:bodyPr wrap="square" rtlCol="0" anchor="ctr"/>
          <a:lstStyle/>
          <a:p>
            <a:pPr marL="0" indent="0">
              <a:buNone/>
            </a:pPr>
            <a:r>
              <a:rPr lang="en-US" sz="3200" b="1" dirty="0">
                <a:solidFill>
                  <a:srgbClr val="152730"/>
                </a:solidFill>
                <a:latin typeface="Cambria" pitchFamily="34" charset="0"/>
                <a:ea typeface="Cambria" pitchFamily="34" charset="-122"/>
                <a:cs typeface="Cambria" pitchFamily="34" charset="-120"/>
              </a:rPr>
              <a:t>Limitations</a:t>
            </a:r>
            <a:endParaRPr lang="en-US" sz="3200" dirty="0"/>
          </a:p>
        </p:txBody>
      </p:sp>
      <p:sp>
        <p:nvSpPr>
          <p:cNvPr id="6" name="Text 4"/>
          <p:cNvSpPr/>
          <p:nvPr/>
        </p:nvSpPr>
        <p:spPr>
          <a:xfrm>
            <a:off x="548640" y="1371600"/>
            <a:ext cx="10972800" cy="365760"/>
          </a:xfrm>
          <a:prstGeom prst="rect">
            <a:avLst/>
          </a:prstGeom>
          <a:noFill/>
          <a:ln/>
        </p:spPr>
        <p:txBody>
          <a:bodyPr wrap="square" rtlCol="0" anchor="ctr"/>
          <a:lstStyle/>
          <a:p>
            <a:pPr marL="0" indent="0">
              <a:buNone/>
            </a:pPr>
            <a:r>
              <a:rPr lang="en-US" sz="1500" dirty="0">
                <a:solidFill>
                  <a:srgbClr val="5B6B73"/>
                </a:solidFill>
                <a:latin typeface="Calibri" pitchFamily="34" charset="0"/>
                <a:ea typeface="Calibri" pitchFamily="34" charset="-122"/>
                <a:cs typeface="Calibri" pitchFamily="34" charset="-120"/>
              </a:rPr>
              <a:t>Five constraints that bound the interpretation of the reported skill.</a:t>
            </a:r>
            <a:endParaRPr lang="en-US" sz="1500" dirty="0"/>
          </a:p>
        </p:txBody>
      </p:sp>
      <p:sp>
        <p:nvSpPr>
          <p:cNvPr id="7" name="Shape 5"/>
          <p:cNvSpPr/>
          <p:nvPr/>
        </p:nvSpPr>
        <p:spPr>
          <a:xfrm>
            <a:off x="548640" y="1965960"/>
            <a:ext cx="5394960" cy="1371600"/>
          </a:xfrm>
          <a:prstGeom prst="roundRect">
            <a:avLst>
              <a:gd name="adj" fmla="val 5333"/>
            </a:avLst>
          </a:prstGeom>
          <a:solidFill>
            <a:srgbClr val="FFFFFF"/>
          </a:solidFill>
          <a:ln w="12700">
            <a:solidFill>
              <a:srgbClr val="DCE4E8"/>
            </a:solidFill>
            <a:prstDash val="solid"/>
          </a:ln>
          <a:effectLst>
            <a:outerShdw blurRad="63500" dist="25400" dir="5400000" algn="bl" rotWithShape="0">
              <a:srgbClr val="9AA7AE">
                <a:alpha val="30000"/>
              </a:srgbClr>
            </a:outerShdw>
          </a:effectLst>
        </p:spPr>
      </p:sp>
      <p:sp>
        <p:nvSpPr>
          <p:cNvPr id="8" name="Text 6"/>
          <p:cNvSpPr/>
          <p:nvPr/>
        </p:nvSpPr>
        <p:spPr>
          <a:xfrm>
            <a:off x="804672" y="2148840"/>
            <a:ext cx="457200" cy="457200"/>
          </a:xfrm>
          <a:prstGeom prst="rect">
            <a:avLst/>
          </a:prstGeom>
          <a:noFill/>
          <a:ln/>
        </p:spPr>
        <p:txBody>
          <a:bodyPr wrap="square" rtlCol="0" anchor="ctr"/>
          <a:lstStyle/>
          <a:p>
            <a:pPr marL="0" indent="0" algn="ctr">
              <a:buNone/>
            </a:pPr>
            <a:r>
              <a:rPr lang="en-US" sz="2600" b="1" dirty="0">
                <a:solidFill>
                  <a:srgbClr val="D68910"/>
                </a:solidFill>
                <a:latin typeface="Cambria" pitchFamily="34" charset="0"/>
                <a:ea typeface="Cambria" pitchFamily="34" charset="-122"/>
                <a:cs typeface="Cambria" pitchFamily="34" charset="-120"/>
              </a:rPr>
              <a:t>!</a:t>
            </a:r>
            <a:endParaRPr lang="en-US" sz="2600" dirty="0"/>
          </a:p>
        </p:txBody>
      </p:sp>
      <p:sp>
        <p:nvSpPr>
          <p:cNvPr id="9" name="Text 7"/>
          <p:cNvSpPr/>
          <p:nvPr/>
        </p:nvSpPr>
        <p:spPr>
          <a:xfrm>
            <a:off x="1371600" y="2130552"/>
            <a:ext cx="4434840" cy="347472"/>
          </a:xfrm>
          <a:prstGeom prst="rect">
            <a:avLst/>
          </a:prstGeom>
          <a:noFill/>
          <a:ln/>
        </p:spPr>
        <p:txBody>
          <a:bodyPr wrap="square" rtlCol="0" anchor="ctr"/>
          <a:lstStyle/>
          <a:p>
            <a:pPr marL="0" indent="0">
              <a:buNone/>
            </a:pPr>
            <a:r>
              <a:rPr lang="en-US" sz="1450" b="1" dirty="0">
                <a:solidFill>
                  <a:srgbClr val="152730"/>
                </a:solidFill>
                <a:latin typeface="Calibri" pitchFamily="34" charset="0"/>
                <a:ea typeface="Calibri" pitchFamily="34" charset="-122"/>
                <a:cs typeface="Calibri" pitchFamily="34" charset="-120"/>
              </a:rPr>
              <a:t>Sparse out-of-sample droughts</a:t>
            </a:r>
            <a:endParaRPr lang="en-US" sz="1450" dirty="0"/>
          </a:p>
        </p:txBody>
      </p:sp>
      <p:sp>
        <p:nvSpPr>
          <p:cNvPr id="10" name="Text 8"/>
          <p:cNvSpPr/>
          <p:nvPr/>
        </p:nvSpPr>
        <p:spPr>
          <a:xfrm>
            <a:off x="1371600" y="2496312"/>
            <a:ext cx="4462272" cy="777240"/>
          </a:xfrm>
          <a:prstGeom prst="rect">
            <a:avLst/>
          </a:prstGeom>
          <a:noFill/>
          <a:ln/>
        </p:spPr>
        <p:txBody>
          <a:bodyPr wrap="square" rtlCol="0" anchor="ctr"/>
          <a:lstStyle/>
          <a:p>
            <a:pPr marL="0" indent="0">
              <a:lnSpc>
                <a:spcPts val="1300"/>
              </a:lnSpc>
              <a:buNone/>
            </a:pPr>
            <a:r>
              <a:rPr lang="en-US" sz="1080" dirty="0">
                <a:solidFill>
                  <a:srgbClr val="5B6B73"/>
                </a:solidFill>
                <a:latin typeface="Calibri" pitchFamily="34" charset="0"/>
                <a:ea typeface="Calibri" pitchFamily="34" charset="-122"/>
                <a:cs typeface="Calibri" pitchFamily="34" charset="-120"/>
              </a:rPr>
              <a:t>The 0.95 low-flow AUC rests on only 12 withheld drought months; its confidence interval is correspondingly wide.</a:t>
            </a:r>
            <a:endParaRPr lang="en-US" sz="1080" dirty="0"/>
          </a:p>
        </p:txBody>
      </p:sp>
      <p:sp>
        <p:nvSpPr>
          <p:cNvPr id="11" name="Shape 9"/>
          <p:cNvSpPr/>
          <p:nvPr/>
        </p:nvSpPr>
        <p:spPr>
          <a:xfrm>
            <a:off x="6263640" y="1965960"/>
            <a:ext cx="5394960" cy="1371600"/>
          </a:xfrm>
          <a:prstGeom prst="roundRect">
            <a:avLst>
              <a:gd name="adj" fmla="val 5333"/>
            </a:avLst>
          </a:prstGeom>
          <a:solidFill>
            <a:srgbClr val="FFFFFF"/>
          </a:solidFill>
          <a:ln w="12700">
            <a:solidFill>
              <a:srgbClr val="DCE4E8"/>
            </a:solidFill>
            <a:prstDash val="solid"/>
          </a:ln>
          <a:effectLst>
            <a:outerShdw blurRad="63500" dist="25400" dir="5400000" algn="bl" rotWithShape="0">
              <a:srgbClr val="9AA7AE">
                <a:alpha val="30000"/>
              </a:srgbClr>
            </a:outerShdw>
          </a:effectLst>
        </p:spPr>
      </p:sp>
      <p:sp>
        <p:nvSpPr>
          <p:cNvPr id="12" name="Text 10"/>
          <p:cNvSpPr/>
          <p:nvPr/>
        </p:nvSpPr>
        <p:spPr>
          <a:xfrm>
            <a:off x="6519672" y="2148840"/>
            <a:ext cx="457200" cy="457200"/>
          </a:xfrm>
          <a:prstGeom prst="rect">
            <a:avLst/>
          </a:prstGeom>
          <a:noFill/>
          <a:ln/>
        </p:spPr>
        <p:txBody>
          <a:bodyPr wrap="square" rtlCol="0" anchor="ctr"/>
          <a:lstStyle/>
          <a:p>
            <a:pPr marL="0" indent="0" algn="ctr">
              <a:buNone/>
            </a:pPr>
            <a:r>
              <a:rPr lang="en-US" sz="2600" b="1" dirty="0">
                <a:solidFill>
                  <a:srgbClr val="D68910"/>
                </a:solidFill>
                <a:latin typeface="Cambria" pitchFamily="34" charset="0"/>
                <a:ea typeface="Cambria" pitchFamily="34" charset="-122"/>
                <a:cs typeface="Cambria" pitchFamily="34" charset="-120"/>
              </a:rPr>
              <a:t>!</a:t>
            </a:r>
            <a:endParaRPr lang="en-US" sz="2600" dirty="0"/>
          </a:p>
        </p:txBody>
      </p:sp>
      <p:sp>
        <p:nvSpPr>
          <p:cNvPr id="13" name="Text 11"/>
          <p:cNvSpPr/>
          <p:nvPr/>
        </p:nvSpPr>
        <p:spPr>
          <a:xfrm>
            <a:off x="7086600" y="2130552"/>
            <a:ext cx="4434840" cy="347472"/>
          </a:xfrm>
          <a:prstGeom prst="rect">
            <a:avLst/>
          </a:prstGeom>
          <a:noFill/>
          <a:ln/>
        </p:spPr>
        <p:txBody>
          <a:bodyPr wrap="square" rtlCol="0" anchor="ctr"/>
          <a:lstStyle/>
          <a:p>
            <a:pPr marL="0" indent="0">
              <a:buNone/>
            </a:pPr>
            <a:r>
              <a:rPr lang="en-US" sz="1450" b="1" dirty="0">
                <a:solidFill>
                  <a:srgbClr val="152730"/>
                </a:solidFill>
                <a:latin typeface="Calibri" pitchFamily="34" charset="0"/>
                <a:ea typeface="Calibri" pitchFamily="34" charset="-122"/>
                <a:cs typeface="Calibri" pitchFamily="34" charset="-120"/>
              </a:rPr>
              <a:t>Multi-feature overfitting</a:t>
            </a:r>
            <a:endParaRPr lang="en-US" sz="1450" dirty="0"/>
          </a:p>
        </p:txBody>
      </p:sp>
      <p:sp>
        <p:nvSpPr>
          <p:cNvPr id="14" name="Text 12"/>
          <p:cNvSpPr/>
          <p:nvPr/>
        </p:nvSpPr>
        <p:spPr>
          <a:xfrm>
            <a:off x="7086600" y="2496312"/>
            <a:ext cx="4462272" cy="777240"/>
          </a:xfrm>
          <a:prstGeom prst="rect">
            <a:avLst/>
          </a:prstGeom>
          <a:noFill/>
          <a:ln/>
        </p:spPr>
        <p:txBody>
          <a:bodyPr wrap="square" rtlCol="0" anchor="ctr"/>
          <a:lstStyle/>
          <a:p>
            <a:pPr marL="0" indent="0">
              <a:lnSpc>
                <a:spcPts val="1300"/>
              </a:lnSpc>
              <a:buNone/>
            </a:pPr>
            <a:r>
              <a:rPr lang="en-US" sz="1080" dirty="0">
                <a:solidFill>
                  <a:srgbClr val="5B6B73"/>
                </a:solidFill>
                <a:latin typeface="Calibri" pitchFamily="34" charset="0"/>
                <a:ea typeface="Calibri" pitchFamily="34" charset="-122"/>
                <a:cs typeface="Calibri" pitchFamily="34" charset="-120"/>
              </a:rPr>
              <a:t>The logistic model attains ~0.99 in training and declines out of sample; the robust estimate is the single-metric screen (~0.86–0.90), with which it agrees.</a:t>
            </a:r>
            <a:endParaRPr lang="en-US" sz="1080" dirty="0"/>
          </a:p>
        </p:txBody>
      </p:sp>
      <p:sp>
        <p:nvSpPr>
          <p:cNvPr id="15" name="Shape 13"/>
          <p:cNvSpPr/>
          <p:nvPr/>
        </p:nvSpPr>
        <p:spPr>
          <a:xfrm>
            <a:off x="548640" y="3429000"/>
            <a:ext cx="5394960" cy="1371600"/>
          </a:xfrm>
          <a:prstGeom prst="roundRect">
            <a:avLst>
              <a:gd name="adj" fmla="val 5333"/>
            </a:avLst>
          </a:prstGeom>
          <a:solidFill>
            <a:srgbClr val="FFFFFF"/>
          </a:solidFill>
          <a:ln w="12700">
            <a:solidFill>
              <a:srgbClr val="DCE4E8"/>
            </a:solidFill>
            <a:prstDash val="solid"/>
          </a:ln>
          <a:effectLst>
            <a:outerShdw blurRad="63500" dist="25400" dir="5400000" algn="bl" rotWithShape="0">
              <a:srgbClr val="9AA7AE">
                <a:alpha val="30000"/>
              </a:srgbClr>
            </a:outerShdw>
          </a:effectLst>
        </p:spPr>
      </p:sp>
      <p:sp>
        <p:nvSpPr>
          <p:cNvPr id="16" name="Text 14"/>
          <p:cNvSpPr/>
          <p:nvPr/>
        </p:nvSpPr>
        <p:spPr>
          <a:xfrm>
            <a:off x="804672" y="3611880"/>
            <a:ext cx="457200" cy="457200"/>
          </a:xfrm>
          <a:prstGeom prst="rect">
            <a:avLst/>
          </a:prstGeom>
          <a:noFill/>
          <a:ln/>
        </p:spPr>
        <p:txBody>
          <a:bodyPr wrap="square" rtlCol="0" anchor="ctr"/>
          <a:lstStyle/>
          <a:p>
            <a:pPr marL="0" indent="0" algn="ctr">
              <a:buNone/>
            </a:pPr>
            <a:r>
              <a:rPr lang="en-US" sz="2600" b="1" dirty="0">
                <a:solidFill>
                  <a:srgbClr val="D68910"/>
                </a:solidFill>
                <a:latin typeface="Cambria" pitchFamily="34" charset="0"/>
                <a:ea typeface="Cambria" pitchFamily="34" charset="-122"/>
                <a:cs typeface="Cambria" pitchFamily="34" charset="-120"/>
              </a:rPr>
              <a:t>!</a:t>
            </a:r>
            <a:endParaRPr lang="en-US" sz="2600" dirty="0"/>
          </a:p>
        </p:txBody>
      </p:sp>
      <p:sp>
        <p:nvSpPr>
          <p:cNvPr id="17" name="Text 15"/>
          <p:cNvSpPr/>
          <p:nvPr/>
        </p:nvSpPr>
        <p:spPr>
          <a:xfrm>
            <a:off x="1371600" y="3593592"/>
            <a:ext cx="4434840" cy="347472"/>
          </a:xfrm>
          <a:prstGeom prst="rect">
            <a:avLst/>
          </a:prstGeom>
          <a:noFill/>
          <a:ln/>
        </p:spPr>
        <p:txBody>
          <a:bodyPr wrap="square" rtlCol="0" anchor="ctr"/>
          <a:lstStyle/>
          <a:p>
            <a:pPr marL="0" indent="0">
              <a:buNone/>
            </a:pPr>
            <a:r>
              <a:rPr lang="en-US" sz="1450" b="1" dirty="0">
                <a:solidFill>
                  <a:srgbClr val="152730"/>
                </a:solidFill>
                <a:latin typeface="Calibri" pitchFamily="34" charset="0"/>
                <a:ea typeface="Calibri" pitchFamily="34" charset="-122"/>
                <a:cs typeface="Calibri" pitchFamily="34" charset="-120"/>
              </a:rPr>
              <a:t>Precipitation-only formulation</a:t>
            </a:r>
            <a:endParaRPr lang="en-US" sz="1450" dirty="0"/>
          </a:p>
        </p:txBody>
      </p:sp>
      <p:sp>
        <p:nvSpPr>
          <p:cNvPr id="18" name="Text 16"/>
          <p:cNvSpPr/>
          <p:nvPr/>
        </p:nvSpPr>
        <p:spPr>
          <a:xfrm>
            <a:off x="1371600" y="3959352"/>
            <a:ext cx="4462272" cy="777240"/>
          </a:xfrm>
          <a:prstGeom prst="rect">
            <a:avLst/>
          </a:prstGeom>
          <a:noFill/>
          <a:ln/>
        </p:spPr>
        <p:txBody>
          <a:bodyPr wrap="square" rtlCol="0" anchor="ctr"/>
          <a:lstStyle/>
          <a:p>
            <a:pPr marL="0" indent="0">
              <a:lnSpc>
                <a:spcPts val="1300"/>
              </a:lnSpc>
              <a:buNone/>
            </a:pPr>
            <a:r>
              <a:rPr lang="en-US" sz="1080" dirty="0">
                <a:solidFill>
                  <a:srgbClr val="5B6B73"/>
                </a:solidFill>
                <a:latin typeface="Calibri" pitchFamily="34" charset="0"/>
                <a:ea typeface="Calibri" pitchFamily="34" charset="-122"/>
                <a:cs typeface="Calibri" pitchFamily="34" charset="-120"/>
              </a:rPr>
              <a:t>Snowpack, soil moisture, reservoir operations, and evaporation are excluded by design; their omission bounds the precision of any single-month estimate.</a:t>
            </a:r>
            <a:endParaRPr lang="en-US" sz="1080" dirty="0"/>
          </a:p>
        </p:txBody>
      </p:sp>
      <p:sp>
        <p:nvSpPr>
          <p:cNvPr id="19" name="Shape 17"/>
          <p:cNvSpPr/>
          <p:nvPr/>
        </p:nvSpPr>
        <p:spPr>
          <a:xfrm>
            <a:off x="6263640" y="3429000"/>
            <a:ext cx="5394960" cy="1371600"/>
          </a:xfrm>
          <a:prstGeom prst="roundRect">
            <a:avLst>
              <a:gd name="adj" fmla="val 5333"/>
            </a:avLst>
          </a:prstGeom>
          <a:solidFill>
            <a:srgbClr val="FFFFFF"/>
          </a:solidFill>
          <a:ln w="12700">
            <a:solidFill>
              <a:srgbClr val="DCE4E8"/>
            </a:solidFill>
            <a:prstDash val="solid"/>
          </a:ln>
          <a:effectLst>
            <a:outerShdw blurRad="63500" dist="25400" dir="5400000" algn="bl" rotWithShape="0">
              <a:srgbClr val="9AA7AE">
                <a:alpha val="30000"/>
              </a:srgbClr>
            </a:outerShdw>
          </a:effectLst>
        </p:spPr>
      </p:sp>
      <p:sp>
        <p:nvSpPr>
          <p:cNvPr id="20" name="Text 18"/>
          <p:cNvSpPr/>
          <p:nvPr/>
        </p:nvSpPr>
        <p:spPr>
          <a:xfrm>
            <a:off x="6519672" y="3611880"/>
            <a:ext cx="457200" cy="457200"/>
          </a:xfrm>
          <a:prstGeom prst="rect">
            <a:avLst/>
          </a:prstGeom>
          <a:noFill/>
          <a:ln/>
        </p:spPr>
        <p:txBody>
          <a:bodyPr wrap="square" rtlCol="0" anchor="ctr"/>
          <a:lstStyle/>
          <a:p>
            <a:pPr marL="0" indent="0" algn="ctr">
              <a:buNone/>
            </a:pPr>
            <a:r>
              <a:rPr lang="en-US" sz="2600" b="1" dirty="0">
                <a:solidFill>
                  <a:srgbClr val="D68910"/>
                </a:solidFill>
                <a:latin typeface="Cambria" pitchFamily="34" charset="0"/>
                <a:ea typeface="Cambria" pitchFamily="34" charset="-122"/>
                <a:cs typeface="Cambria" pitchFamily="34" charset="-120"/>
              </a:rPr>
              <a:t>!</a:t>
            </a:r>
            <a:endParaRPr lang="en-US" sz="2600" dirty="0"/>
          </a:p>
        </p:txBody>
      </p:sp>
      <p:sp>
        <p:nvSpPr>
          <p:cNvPr id="21" name="Text 19"/>
          <p:cNvSpPr/>
          <p:nvPr/>
        </p:nvSpPr>
        <p:spPr>
          <a:xfrm>
            <a:off x="7086600" y="3593592"/>
            <a:ext cx="4434840" cy="347472"/>
          </a:xfrm>
          <a:prstGeom prst="rect">
            <a:avLst/>
          </a:prstGeom>
          <a:noFill/>
          <a:ln/>
        </p:spPr>
        <p:txBody>
          <a:bodyPr wrap="square" rtlCol="0" anchor="ctr"/>
          <a:lstStyle/>
          <a:p>
            <a:pPr marL="0" indent="0">
              <a:buNone/>
            </a:pPr>
            <a:r>
              <a:rPr lang="en-US" sz="1450" b="1" dirty="0">
                <a:solidFill>
                  <a:srgbClr val="152730"/>
                </a:solidFill>
                <a:latin typeface="Calibri" pitchFamily="34" charset="0"/>
                <a:ea typeface="Calibri" pitchFamily="34" charset="-122"/>
                <a:cs typeface="Calibri" pitchFamily="34" charset="-120"/>
              </a:rPr>
              <a:t>Baseline non-stationarity</a:t>
            </a:r>
            <a:endParaRPr lang="en-US" sz="1450" dirty="0"/>
          </a:p>
        </p:txBody>
      </p:sp>
      <p:sp>
        <p:nvSpPr>
          <p:cNvPr id="22" name="Text 20"/>
          <p:cNvSpPr/>
          <p:nvPr/>
        </p:nvSpPr>
        <p:spPr>
          <a:xfrm>
            <a:off x="7086600" y="3959352"/>
            <a:ext cx="4462272" cy="777240"/>
          </a:xfrm>
          <a:prstGeom prst="rect">
            <a:avLst/>
          </a:prstGeom>
          <a:noFill/>
          <a:ln/>
        </p:spPr>
        <p:txBody>
          <a:bodyPr wrap="square" rtlCol="0" anchor="ctr"/>
          <a:lstStyle/>
          <a:p>
            <a:pPr marL="0" indent="0">
              <a:lnSpc>
                <a:spcPts val="1300"/>
              </a:lnSpc>
              <a:buNone/>
            </a:pPr>
            <a:r>
              <a:rPr lang="en-US" sz="1080" dirty="0">
                <a:solidFill>
                  <a:srgbClr val="5B6B73"/>
                </a:solidFill>
                <a:latin typeface="Calibri" pitchFamily="34" charset="0"/>
                <a:ea typeface="Calibri" pitchFamily="34" charset="-122"/>
                <a:cs typeface="Calibri" pitchFamily="34" charset="-120"/>
              </a:rPr>
              <a:t>Percentiles referenced to 1901–1989 understate recent dryness; a rolling or detrended baseline would be required to characterize contemporary droughts.</a:t>
            </a:r>
            <a:endParaRPr lang="en-US" sz="1080" dirty="0"/>
          </a:p>
        </p:txBody>
      </p:sp>
      <p:sp>
        <p:nvSpPr>
          <p:cNvPr id="23" name="Shape 21"/>
          <p:cNvSpPr/>
          <p:nvPr/>
        </p:nvSpPr>
        <p:spPr>
          <a:xfrm>
            <a:off x="548640" y="4892040"/>
            <a:ext cx="5394960" cy="1371600"/>
          </a:xfrm>
          <a:prstGeom prst="roundRect">
            <a:avLst>
              <a:gd name="adj" fmla="val 5333"/>
            </a:avLst>
          </a:prstGeom>
          <a:solidFill>
            <a:srgbClr val="FFFFFF"/>
          </a:solidFill>
          <a:ln w="12700">
            <a:solidFill>
              <a:srgbClr val="DCE4E8"/>
            </a:solidFill>
            <a:prstDash val="solid"/>
          </a:ln>
          <a:effectLst>
            <a:outerShdw blurRad="63500" dist="25400" dir="5400000" algn="bl" rotWithShape="0">
              <a:srgbClr val="9AA7AE">
                <a:alpha val="30000"/>
              </a:srgbClr>
            </a:outerShdw>
          </a:effectLst>
        </p:spPr>
      </p:sp>
      <p:sp>
        <p:nvSpPr>
          <p:cNvPr id="24" name="Text 22"/>
          <p:cNvSpPr/>
          <p:nvPr/>
        </p:nvSpPr>
        <p:spPr>
          <a:xfrm>
            <a:off x="804672" y="5074920"/>
            <a:ext cx="457200" cy="457200"/>
          </a:xfrm>
          <a:prstGeom prst="rect">
            <a:avLst/>
          </a:prstGeom>
          <a:noFill/>
          <a:ln/>
        </p:spPr>
        <p:txBody>
          <a:bodyPr wrap="square" rtlCol="0" anchor="ctr"/>
          <a:lstStyle/>
          <a:p>
            <a:pPr marL="0" indent="0" algn="ctr">
              <a:buNone/>
            </a:pPr>
            <a:r>
              <a:rPr lang="en-US" sz="2600" b="1" dirty="0">
                <a:solidFill>
                  <a:srgbClr val="D68910"/>
                </a:solidFill>
                <a:latin typeface="Cambria" pitchFamily="34" charset="0"/>
                <a:ea typeface="Cambria" pitchFamily="34" charset="-122"/>
                <a:cs typeface="Cambria" pitchFamily="34" charset="-120"/>
              </a:rPr>
              <a:t>!</a:t>
            </a:r>
            <a:endParaRPr lang="en-US" sz="2600" dirty="0"/>
          </a:p>
        </p:txBody>
      </p:sp>
      <p:sp>
        <p:nvSpPr>
          <p:cNvPr id="25" name="Text 23"/>
          <p:cNvSpPr/>
          <p:nvPr/>
        </p:nvSpPr>
        <p:spPr>
          <a:xfrm>
            <a:off x="1371600" y="5056632"/>
            <a:ext cx="4434840" cy="347472"/>
          </a:xfrm>
          <a:prstGeom prst="rect">
            <a:avLst/>
          </a:prstGeom>
          <a:noFill/>
          <a:ln/>
        </p:spPr>
        <p:txBody>
          <a:bodyPr wrap="square" rtlCol="0" anchor="ctr"/>
          <a:lstStyle/>
          <a:p>
            <a:pPr marL="0" indent="0">
              <a:buNone/>
            </a:pPr>
            <a:r>
              <a:rPr lang="en-US" sz="1450" b="1" dirty="0">
                <a:solidFill>
                  <a:srgbClr val="152730"/>
                </a:solidFill>
                <a:latin typeface="Calibri" pitchFamily="34" charset="0"/>
                <a:ea typeface="Calibri" pitchFamily="34" charset="-122"/>
                <a:cs typeface="Calibri" pitchFamily="34" charset="-120"/>
              </a:rPr>
              <a:t>Monthly resolution</a:t>
            </a:r>
            <a:endParaRPr lang="en-US" sz="1450" dirty="0"/>
          </a:p>
        </p:txBody>
      </p:sp>
      <p:sp>
        <p:nvSpPr>
          <p:cNvPr id="26" name="Text 24"/>
          <p:cNvSpPr/>
          <p:nvPr/>
        </p:nvSpPr>
        <p:spPr>
          <a:xfrm>
            <a:off x="1371600" y="5422392"/>
            <a:ext cx="4462272" cy="777240"/>
          </a:xfrm>
          <a:prstGeom prst="rect">
            <a:avLst/>
          </a:prstGeom>
          <a:noFill/>
          <a:ln/>
        </p:spPr>
        <p:txBody>
          <a:bodyPr wrap="square" rtlCol="0" anchor="ctr"/>
          <a:lstStyle/>
          <a:p>
            <a:pPr marL="0" indent="0">
              <a:lnSpc>
                <a:spcPts val="1300"/>
              </a:lnSpc>
              <a:buNone/>
            </a:pPr>
            <a:r>
              <a:rPr lang="en-US" sz="1080" dirty="0">
                <a:solidFill>
                  <a:srgbClr val="5B6B73"/>
                </a:solidFill>
                <a:latin typeface="Calibri" pitchFamily="34" charset="0"/>
                <a:ea typeface="Calibri" pitchFamily="34" charset="-122"/>
                <a:cs typeface="Calibri" pitchFamily="34" charset="-120"/>
              </a:rPr>
              <a:t>CRU is a smoothed monthly grid (coverage &gt;99.9%); sub-monthly bursts driving flash floods are unresolved.</a:t>
            </a:r>
            <a:endParaRPr lang="en-US" sz="10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3D5C"/>
        </a:solidFill>
        <a:effectLst/>
      </p:bgPr>
    </p:bg>
    <p:spTree>
      <p:nvGrpSpPr>
        <p:cNvPr id="1" name=""/>
        <p:cNvGrpSpPr/>
        <p:nvPr/>
      </p:nvGrpSpPr>
      <p:grpSpPr>
        <a:xfrm>
          <a:off x="0" y="0"/>
          <a:ext cx="0" cy="0"/>
          <a:chOff x="0" y="0"/>
          <a:chExt cx="0" cy="0"/>
        </a:xfrm>
      </p:grpSpPr>
      <p:sp>
        <p:nvSpPr>
          <p:cNvPr id="2" name="Text 0"/>
          <p:cNvSpPr/>
          <p:nvPr/>
        </p:nvSpPr>
        <p:spPr>
          <a:xfrm>
            <a:off x="548640" y="6473952"/>
            <a:ext cx="7315200" cy="274320"/>
          </a:xfrm>
          <a:prstGeom prst="rect">
            <a:avLst/>
          </a:prstGeom>
          <a:noFill/>
          <a:ln/>
        </p:spPr>
        <p:txBody>
          <a:bodyPr wrap="square" rtlCol="0" anchor="ctr"/>
          <a:lstStyle/>
          <a:p>
            <a:pPr marL="0" indent="0">
              <a:buNone/>
            </a:pPr>
            <a:r>
              <a:rPr lang="en-US" sz="900" dirty="0">
                <a:solidFill>
                  <a:srgbClr val="5B6B73"/>
                </a:solidFill>
                <a:latin typeface="Calibri" pitchFamily="34" charset="0"/>
                <a:ea typeface="Calibri" pitchFamily="34" charset="-122"/>
                <a:cs typeface="Calibri" pitchFamily="34" charset="-120"/>
              </a:rPr>
              <a:t>Tarbert Landing · CRU precipitation study</a:t>
            </a:r>
            <a:endParaRPr lang="en-US" sz="900" dirty="0"/>
          </a:p>
        </p:txBody>
      </p:sp>
      <p:sp>
        <p:nvSpPr>
          <p:cNvPr id="3" name="Text 1"/>
          <p:cNvSpPr/>
          <p:nvPr/>
        </p:nvSpPr>
        <p:spPr>
          <a:xfrm>
            <a:off x="1118585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15</a:t>
            </a:r>
            <a:endParaRPr lang="en-US" sz="900" dirty="0"/>
          </a:p>
        </p:txBody>
      </p:sp>
      <p:sp>
        <p:nvSpPr>
          <p:cNvPr id="4" name="Shape 2"/>
          <p:cNvSpPr/>
          <p:nvPr/>
        </p:nvSpPr>
        <p:spPr>
          <a:xfrm>
            <a:off x="0" y="0"/>
            <a:ext cx="164592" cy="6858000"/>
          </a:xfrm>
          <a:prstGeom prst="rect">
            <a:avLst/>
          </a:prstGeom>
          <a:solidFill>
            <a:srgbClr val="2E86C1"/>
          </a:solidFill>
          <a:ln/>
        </p:spPr>
      </p:sp>
      <p:sp>
        <p:nvSpPr>
          <p:cNvPr id="5" name="Shape 3"/>
          <p:cNvSpPr/>
          <p:nvPr/>
        </p:nvSpPr>
        <p:spPr>
          <a:xfrm>
            <a:off x="164592" y="0"/>
            <a:ext cx="164592" cy="6858000"/>
          </a:xfrm>
          <a:prstGeom prst="rect">
            <a:avLst/>
          </a:prstGeom>
          <a:solidFill>
            <a:srgbClr val="C1440E"/>
          </a:solidFill>
          <a:ln/>
        </p:spPr>
      </p:sp>
      <p:sp>
        <p:nvSpPr>
          <p:cNvPr id="6" name="Text 4"/>
          <p:cNvSpPr/>
          <p:nvPr/>
        </p:nvSpPr>
        <p:spPr>
          <a:xfrm>
            <a:off x="822960" y="548640"/>
            <a:ext cx="8229600" cy="274320"/>
          </a:xfrm>
          <a:prstGeom prst="rect">
            <a:avLst/>
          </a:prstGeom>
          <a:noFill/>
          <a:ln/>
        </p:spPr>
        <p:txBody>
          <a:bodyPr wrap="square" rtlCol="0" anchor="ctr"/>
          <a:lstStyle/>
          <a:p>
            <a:pPr marL="0" indent="0">
              <a:buNone/>
            </a:pPr>
            <a:r>
              <a:rPr lang="en-US" sz="1200" b="1" kern="0" spc="200" dirty="0">
                <a:solidFill>
                  <a:srgbClr val="8FB8D6"/>
                </a:solidFill>
                <a:latin typeface="Calibri" pitchFamily="34" charset="0"/>
                <a:ea typeface="Calibri" pitchFamily="34" charset="-122"/>
                <a:cs typeface="Calibri" pitchFamily="34" charset="-120"/>
              </a:rPr>
              <a:t>CONCLUSIONS</a:t>
            </a:r>
            <a:endParaRPr lang="en-US" sz="1200" dirty="0"/>
          </a:p>
        </p:txBody>
      </p:sp>
      <p:sp>
        <p:nvSpPr>
          <p:cNvPr id="7" name="Text 5"/>
          <p:cNvSpPr/>
          <p:nvPr/>
        </p:nvSpPr>
        <p:spPr>
          <a:xfrm>
            <a:off x="822960" y="868680"/>
            <a:ext cx="10515600" cy="64008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Conclusions</a:t>
            </a:r>
            <a:endParaRPr lang="en-US" sz="3400" dirty="0"/>
          </a:p>
        </p:txBody>
      </p:sp>
      <p:sp>
        <p:nvSpPr>
          <p:cNvPr id="8" name="Text 6"/>
          <p:cNvSpPr/>
          <p:nvPr/>
        </p:nvSpPr>
        <p:spPr>
          <a:xfrm>
            <a:off x="822960" y="1600200"/>
            <a:ext cx="10424160" cy="548640"/>
          </a:xfrm>
          <a:prstGeom prst="rect">
            <a:avLst/>
          </a:prstGeom>
          <a:noFill/>
          <a:ln/>
        </p:spPr>
        <p:txBody>
          <a:bodyPr wrap="square" rtlCol="0" anchor="ctr"/>
          <a:lstStyle/>
          <a:p>
            <a:pPr marL="0" indent="0">
              <a:lnSpc>
                <a:spcPts val="2100"/>
              </a:lnSpc>
              <a:buNone/>
            </a:pPr>
            <a:r>
              <a:rPr lang="en-US" sz="1600" dirty="0">
                <a:solidFill>
                  <a:srgbClr val="CADCFC"/>
                </a:solidFill>
                <a:latin typeface="Calibri" pitchFamily="34" charset="0"/>
                <a:ea typeface="Calibri" pitchFamily="34" charset="-122"/>
                <a:cs typeface="Calibri" pitchFamily="34" charset="-120"/>
              </a:rPr>
              <a:t>Basin-averaged precipitation is a strong, physically interpretable, out-of-sample predictor of Mississippi flow extremes at Tarbert.</a:t>
            </a:r>
            <a:endParaRPr lang="en-US" sz="1600" dirty="0"/>
          </a:p>
        </p:txBody>
      </p:sp>
      <p:sp>
        <p:nvSpPr>
          <p:cNvPr id="9" name="Shape 7"/>
          <p:cNvSpPr/>
          <p:nvPr/>
        </p:nvSpPr>
        <p:spPr>
          <a:xfrm>
            <a:off x="822960" y="2377440"/>
            <a:ext cx="10515600" cy="896112"/>
          </a:xfrm>
          <a:prstGeom prst="roundRect">
            <a:avLst>
              <a:gd name="adj" fmla="val 8163"/>
            </a:avLst>
          </a:prstGeom>
          <a:solidFill>
            <a:srgbClr val="0E4C70"/>
          </a:solidFill>
          <a:ln w="12700">
            <a:solidFill>
              <a:srgbClr val="E8A87C"/>
            </a:solidFill>
            <a:prstDash val="solid"/>
          </a:ln>
        </p:spPr>
      </p:sp>
      <p:sp>
        <p:nvSpPr>
          <p:cNvPr id="10" name="Shape 8"/>
          <p:cNvSpPr/>
          <p:nvPr/>
        </p:nvSpPr>
        <p:spPr>
          <a:xfrm>
            <a:off x="1097280" y="2642616"/>
            <a:ext cx="365760" cy="365760"/>
          </a:xfrm>
          <a:prstGeom prst="ellipse">
            <a:avLst/>
          </a:prstGeom>
          <a:solidFill>
            <a:srgbClr val="E8A87C"/>
          </a:solidFill>
          <a:ln/>
        </p:spPr>
      </p:sp>
      <p:sp>
        <p:nvSpPr>
          <p:cNvPr id="11" name="Text 9"/>
          <p:cNvSpPr/>
          <p:nvPr/>
        </p:nvSpPr>
        <p:spPr>
          <a:xfrm>
            <a:off x="1783080" y="2505456"/>
            <a:ext cx="9326880" cy="329184"/>
          </a:xfrm>
          <a:prstGeom prst="rect">
            <a:avLst/>
          </a:prstGeom>
          <a:noFill/>
          <a:ln/>
        </p:spPr>
        <p:txBody>
          <a:bodyPr wrap="square" rtlCol="0" anchor="ctr"/>
          <a:lstStyle/>
          <a:p>
            <a:pPr marL="0" indent="0">
              <a:buNone/>
            </a:pPr>
            <a:r>
              <a:rPr lang="en-US" sz="1550" b="1" dirty="0">
                <a:solidFill>
                  <a:srgbClr val="FFFFFF"/>
                </a:solidFill>
                <a:latin typeface="Calibri" pitchFamily="34" charset="0"/>
                <a:ea typeface="Calibri" pitchFamily="34" charset="-122"/>
                <a:cs typeface="Calibri" pitchFamily="34" charset="-120"/>
              </a:rPr>
              <a:t>Droughts are the more predictable tail</a:t>
            </a:r>
            <a:endParaRPr lang="en-US" sz="1550" dirty="0"/>
          </a:p>
        </p:txBody>
      </p:sp>
      <p:sp>
        <p:nvSpPr>
          <p:cNvPr id="12" name="Text 10"/>
          <p:cNvSpPr/>
          <p:nvPr/>
        </p:nvSpPr>
        <p:spPr>
          <a:xfrm>
            <a:off x="1783080" y="2834640"/>
            <a:ext cx="9418320" cy="402336"/>
          </a:xfrm>
          <a:prstGeom prst="rect">
            <a:avLst/>
          </a:prstGeom>
          <a:noFill/>
          <a:ln/>
        </p:spPr>
        <p:txBody>
          <a:bodyPr wrap="square" rtlCol="0" anchor="ctr"/>
          <a:lstStyle/>
          <a:p>
            <a:pPr marL="0" indent="0">
              <a:lnSpc>
                <a:spcPts val="1400"/>
              </a:lnSpc>
              <a:buNone/>
            </a:pPr>
            <a:r>
              <a:rPr lang="en-US" sz="1150" dirty="0">
                <a:solidFill>
                  <a:srgbClr val="CADCFC"/>
                </a:solidFill>
                <a:latin typeface="Calibri" pitchFamily="34" charset="0"/>
                <a:ea typeface="Calibri" pitchFamily="34" charset="-122"/>
                <a:cs typeface="Calibri" pitchFamily="34" charset="-120"/>
              </a:rPr>
              <a:t>Long-memory and spatially coherent; the AUC of 0.95 reflects the cumulative, basin-wide nature of precipitation deficits.</a:t>
            </a:r>
            <a:endParaRPr lang="en-US" sz="1150" dirty="0"/>
          </a:p>
        </p:txBody>
      </p:sp>
      <p:sp>
        <p:nvSpPr>
          <p:cNvPr id="13" name="Shape 11"/>
          <p:cNvSpPr/>
          <p:nvPr/>
        </p:nvSpPr>
        <p:spPr>
          <a:xfrm>
            <a:off x="822960" y="3374136"/>
            <a:ext cx="10515600" cy="896112"/>
          </a:xfrm>
          <a:prstGeom prst="roundRect">
            <a:avLst>
              <a:gd name="adj" fmla="val 8163"/>
            </a:avLst>
          </a:prstGeom>
          <a:solidFill>
            <a:srgbClr val="0E4C70"/>
          </a:solidFill>
          <a:ln w="12700">
            <a:solidFill>
              <a:srgbClr val="8FB8D6"/>
            </a:solidFill>
            <a:prstDash val="solid"/>
          </a:ln>
        </p:spPr>
      </p:sp>
      <p:sp>
        <p:nvSpPr>
          <p:cNvPr id="14" name="Shape 12"/>
          <p:cNvSpPr/>
          <p:nvPr/>
        </p:nvSpPr>
        <p:spPr>
          <a:xfrm>
            <a:off x="1097280" y="3639312"/>
            <a:ext cx="365760" cy="365760"/>
          </a:xfrm>
          <a:prstGeom prst="ellipse">
            <a:avLst/>
          </a:prstGeom>
          <a:solidFill>
            <a:srgbClr val="8FB8D6"/>
          </a:solidFill>
          <a:ln/>
        </p:spPr>
      </p:sp>
      <p:sp>
        <p:nvSpPr>
          <p:cNvPr id="15" name="Text 13"/>
          <p:cNvSpPr/>
          <p:nvPr/>
        </p:nvSpPr>
        <p:spPr>
          <a:xfrm>
            <a:off x="1783080" y="3502152"/>
            <a:ext cx="9326880" cy="329184"/>
          </a:xfrm>
          <a:prstGeom prst="rect">
            <a:avLst/>
          </a:prstGeom>
          <a:noFill/>
          <a:ln/>
        </p:spPr>
        <p:txBody>
          <a:bodyPr wrap="square" rtlCol="0" anchor="ctr"/>
          <a:lstStyle/>
          <a:p>
            <a:pPr marL="0" indent="0">
              <a:buNone/>
            </a:pPr>
            <a:r>
              <a:rPr lang="en-US" sz="1550" b="1" dirty="0">
                <a:solidFill>
                  <a:srgbClr val="FFFFFF"/>
                </a:solidFill>
                <a:latin typeface="Calibri" pitchFamily="34" charset="0"/>
                <a:ea typeface="Calibri" pitchFamily="34" charset="-122"/>
                <a:cs typeface="Calibri" pitchFamily="34" charset="-120"/>
              </a:rPr>
              <a:t>Floods are discriminated well but less sharply</a:t>
            </a:r>
            <a:endParaRPr lang="en-US" sz="1550" dirty="0"/>
          </a:p>
        </p:txBody>
      </p:sp>
      <p:sp>
        <p:nvSpPr>
          <p:cNvPr id="16" name="Text 14"/>
          <p:cNvSpPr/>
          <p:nvPr/>
        </p:nvSpPr>
        <p:spPr>
          <a:xfrm>
            <a:off x="1783080" y="3831336"/>
            <a:ext cx="9418320" cy="402336"/>
          </a:xfrm>
          <a:prstGeom prst="rect">
            <a:avLst/>
          </a:prstGeom>
          <a:noFill/>
          <a:ln/>
        </p:spPr>
        <p:txBody>
          <a:bodyPr wrap="square" rtlCol="0" anchor="ctr"/>
          <a:lstStyle/>
          <a:p>
            <a:pPr marL="0" indent="0">
              <a:lnSpc>
                <a:spcPts val="1400"/>
              </a:lnSpc>
              <a:buNone/>
            </a:pPr>
            <a:r>
              <a:rPr lang="en-US" sz="1150" dirty="0">
                <a:solidFill>
                  <a:srgbClr val="CADCFC"/>
                </a:solidFill>
                <a:latin typeface="Calibri" pitchFamily="34" charset="0"/>
                <a:ea typeface="Calibri" pitchFamily="34" charset="-122"/>
                <a:cs typeface="Calibri" pitchFamily="34" charset="-120"/>
              </a:rPr>
              <a:t>Short-memory and upper-basin-weighted; an AUC of 0.87 is limited by sub-monthly bursts, snowmelt, and routing.</a:t>
            </a:r>
            <a:endParaRPr lang="en-US" sz="1150" dirty="0"/>
          </a:p>
        </p:txBody>
      </p:sp>
      <p:sp>
        <p:nvSpPr>
          <p:cNvPr id="17" name="Shape 15"/>
          <p:cNvSpPr/>
          <p:nvPr/>
        </p:nvSpPr>
        <p:spPr>
          <a:xfrm>
            <a:off x="822960" y="4370832"/>
            <a:ext cx="10515600" cy="896112"/>
          </a:xfrm>
          <a:prstGeom prst="roundRect">
            <a:avLst>
              <a:gd name="adj" fmla="val 8163"/>
            </a:avLst>
          </a:prstGeom>
          <a:solidFill>
            <a:srgbClr val="0E4C70"/>
          </a:solidFill>
          <a:ln w="12700">
            <a:solidFill>
              <a:srgbClr val="FFFFFF"/>
            </a:solidFill>
            <a:prstDash val="solid"/>
          </a:ln>
        </p:spPr>
      </p:sp>
      <p:sp>
        <p:nvSpPr>
          <p:cNvPr id="18" name="Shape 16"/>
          <p:cNvSpPr/>
          <p:nvPr/>
        </p:nvSpPr>
        <p:spPr>
          <a:xfrm>
            <a:off x="1097280" y="4636008"/>
            <a:ext cx="365760" cy="365760"/>
          </a:xfrm>
          <a:prstGeom prst="ellipse">
            <a:avLst/>
          </a:prstGeom>
          <a:solidFill>
            <a:srgbClr val="FFFFFF"/>
          </a:solidFill>
          <a:ln/>
        </p:spPr>
      </p:sp>
      <p:sp>
        <p:nvSpPr>
          <p:cNvPr id="19" name="Text 17"/>
          <p:cNvSpPr/>
          <p:nvPr/>
        </p:nvSpPr>
        <p:spPr>
          <a:xfrm>
            <a:off x="1783080" y="4498848"/>
            <a:ext cx="9326880" cy="329184"/>
          </a:xfrm>
          <a:prstGeom prst="rect">
            <a:avLst/>
          </a:prstGeom>
          <a:noFill/>
          <a:ln/>
        </p:spPr>
        <p:txBody>
          <a:bodyPr wrap="square" rtlCol="0" anchor="ctr"/>
          <a:lstStyle/>
          <a:p>
            <a:pPr marL="0" indent="0">
              <a:buNone/>
            </a:pPr>
            <a:r>
              <a:rPr lang="en-US" sz="1550" b="1" dirty="0">
                <a:solidFill>
                  <a:srgbClr val="FFFFFF"/>
                </a:solidFill>
                <a:latin typeface="Calibri" pitchFamily="34" charset="0"/>
                <a:ea typeface="Calibri" pitchFamily="34" charset="-122"/>
                <a:cs typeface="Calibri" pitchFamily="34" charset="-120"/>
              </a:rPr>
              <a:t>Drought comprises two regimes</a:t>
            </a:r>
            <a:endParaRPr lang="en-US" sz="1550" dirty="0"/>
          </a:p>
        </p:txBody>
      </p:sp>
      <p:sp>
        <p:nvSpPr>
          <p:cNvPr id="20" name="Text 18"/>
          <p:cNvSpPr/>
          <p:nvPr/>
        </p:nvSpPr>
        <p:spPr>
          <a:xfrm>
            <a:off x="1783080" y="4828032"/>
            <a:ext cx="9418320" cy="402336"/>
          </a:xfrm>
          <a:prstGeom prst="rect">
            <a:avLst/>
          </a:prstGeom>
          <a:noFill/>
          <a:ln/>
        </p:spPr>
        <p:txBody>
          <a:bodyPr wrap="square" rtlCol="0" anchor="ctr"/>
          <a:lstStyle/>
          <a:p>
            <a:pPr marL="0" indent="0">
              <a:lnSpc>
                <a:spcPts val="1400"/>
              </a:lnSpc>
              <a:buNone/>
            </a:pPr>
            <a:r>
              <a:rPr lang="en-US" sz="1150" dirty="0">
                <a:solidFill>
                  <a:srgbClr val="CADCFC"/>
                </a:solidFill>
                <a:latin typeface="Calibri" pitchFamily="34" charset="0"/>
                <a:ea typeface="Calibri" pitchFamily="34" charset="-122"/>
                <a:cs typeface="Calibri" pitchFamily="34" charset="-120"/>
              </a:rPr>
              <a:t>A sustained (historical) and a flash (contemporary) regime; against a fixed baseline the sustained type has not recurred since 1988, and recent low flow is flash-driven.</a:t>
            </a:r>
            <a:endParaRPr lang="en-US" sz="1150" dirty="0"/>
          </a:p>
        </p:txBody>
      </p:sp>
      <p:sp>
        <p:nvSpPr>
          <p:cNvPr id="21" name="Shape 19"/>
          <p:cNvSpPr/>
          <p:nvPr/>
        </p:nvSpPr>
        <p:spPr>
          <a:xfrm>
            <a:off x="822960" y="5367528"/>
            <a:ext cx="10515600" cy="896112"/>
          </a:xfrm>
          <a:prstGeom prst="roundRect">
            <a:avLst>
              <a:gd name="adj" fmla="val 8163"/>
            </a:avLst>
          </a:prstGeom>
          <a:solidFill>
            <a:srgbClr val="0E4C70"/>
          </a:solidFill>
          <a:ln w="12700">
            <a:solidFill>
              <a:srgbClr val="C7D0D5"/>
            </a:solidFill>
            <a:prstDash val="solid"/>
          </a:ln>
        </p:spPr>
      </p:sp>
      <p:sp>
        <p:nvSpPr>
          <p:cNvPr id="22" name="Shape 20"/>
          <p:cNvSpPr/>
          <p:nvPr/>
        </p:nvSpPr>
        <p:spPr>
          <a:xfrm>
            <a:off x="1097280" y="5632704"/>
            <a:ext cx="365760" cy="365760"/>
          </a:xfrm>
          <a:prstGeom prst="ellipse">
            <a:avLst/>
          </a:prstGeom>
          <a:solidFill>
            <a:srgbClr val="C7D0D5"/>
          </a:solidFill>
          <a:ln/>
        </p:spPr>
      </p:sp>
      <p:sp>
        <p:nvSpPr>
          <p:cNvPr id="23" name="Text 21"/>
          <p:cNvSpPr/>
          <p:nvPr/>
        </p:nvSpPr>
        <p:spPr>
          <a:xfrm>
            <a:off x="1783080" y="5495544"/>
            <a:ext cx="9326880" cy="329184"/>
          </a:xfrm>
          <a:prstGeom prst="rect">
            <a:avLst/>
          </a:prstGeom>
          <a:noFill/>
          <a:ln/>
        </p:spPr>
        <p:txBody>
          <a:bodyPr wrap="square" rtlCol="0" anchor="ctr"/>
          <a:lstStyle/>
          <a:p>
            <a:pPr marL="0" indent="0">
              <a:buNone/>
            </a:pPr>
            <a:r>
              <a:rPr lang="en-US" sz="1550" b="1" dirty="0">
                <a:solidFill>
                  <a:srgbClr val="FFFFFF"/>
                </a:solidFill>
                <a:latin typeface="Calibri" pitchFamily="34" charset="0"/>
                <a:ea typeface="Calibri" pitchFamily="34" charset="-122"/>
                <a:cs typeface="Calibri" pitchFamily="34" charset="-120"/>
              </a:rPr>
              <a:t>A baseline for land-surface models</a:t>
            </a:r>
            <a:endParaRPr lang="en-US" sz="1550" dirty="0"/>
          </a:p>
        </p:txBody>
      </p:sp>
      <p:sp>
        <p:nvSpPr>
          <p:cNvPr id="24" name="Text 22"/>
          <p:cNvSpPr/>
          <p:nvPr/>
        </p:nvSpPr>
        <p:spPr>
          <a:xfrm>
            <a:off x="1783080" y="5824728"/>
            <a:ext cx="9418320" cy="402336"/>
          </a:xfrm>
          <a:prstGeom prst="rect">
            <a:avLst/>
          </a:prstGeom>
          <a:noFill/>
          <a:ln/>
        </p:spPr>
        <p:txBody>
          <a:bodyPr wrap="square" rtlCol="0" anchor="ctr"/>
          <a:lstStyle/>
          <a:p>
            <a:pPr marL="0" indent="0">
              <a:lnSpc>
                <a:spcPts val="1400"/>
              </a:lnSpc>
              <a:buNone/>
            </a:pPr>
            <a:r>
              <a:rPr lang="en-US" sz="1150" dirty="0">
                <a:solidFill>
                  <a:srgbClr val="CADCFC"/>
                </a:solidFill>
                <a:latin typeface="Calibri" pitchFamily="34" charset="0"/>
                <a:ea typeface="Calibri" pitchFamily="34" charset="-122"/>
                <a:cs typeface="Calibri" pitchFamily="34" charset="-120"/>
              </a:rPr>
              <a:t>Adding soil moisture, snowpack, and reservoir state should sharpen the interior; a rolling baseline is required to track modern drought.</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178</TotalTime>
  <Words>2072</Words>
  <Application>Microsoft Macintosh PowerPoint</Application>
  <PresentationFormat>Widescreen</PresentationFormat>
  <Paragraphs>209</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Jennifer Nakamura</cp:lastModifiedBy>
  <cp:revision>3</cp:revision>
  <dcterms:created xsi:type="dcterms:W3CDTF">2026-08-24T17:04:38Z</dcterms:created>
  <dcterms:modified xsi:type="dcterms:W3CDTF">2026-09-27T19:25:48Z</dcterms:modified>
</cp:coreProperties>
</file>