
<file path=[Content_Types].xml><?xml version="1.0" encoding="utf-8"?>
<Types xmlns="http://schemas.openxmlformats.org/package/2006/content-types">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27" d="100"/>
          <a:sy n="127" d="100"/>
        </p:scale>
        <p:origin x="536"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bar"/>
        <c:grouping val="clustered"/>
        <c:varyColors val="0"/>
        <c:ser>
          <c:idx val="0"/>
          <c:order val="0"/>
          <c:tx>
            <c:strRef>
              <c:f>Sheet1!$B$1</c:f>
              <c:strCache>
                <c:ptCount val="1"/>
                <c:pt idx="0">
                  <c:v>Wet convergence anomaly (mm)</c:v>
                </c:pt>
              </c:strCache>
            </c:strRef>
          </c:tx>
          <c:spPr>
            <a:solidFill>
              <a:srgbClr val="2E75B6"/>
            </a:solidFill>
            <a:effectLst/>
          </c:spPr>
          <c:invertIfNegative val="0"/>
          <c:dLbls>
            <c:numFmt formatCode="#,##0" sourceLinked="0"/>
            <c:spPr>
              <a:noFill/>
              <a:ln>
                <a:noFill/>
              </a:ln>
              <a:effectLst/>
            </c:spPr>
            <c:txPr>
              <a:bodyPr/>
              <a:lstStyle/>
              <a:p>
                <a:pPr>
                  <a:defRPr sz="1100" b="0" i="0" u="none" strike="noStrike">
                    <a:solidFill>
                      <a:srgbClr val="1B2A38"/>
                    </a:solidFill>
                    <a:latin typeface="Calibri"/>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Upper Miss.</c:v>
                </c:pt>
                <c:pt idx="1">
                  <c:v>Missouri</c:v>
                </c:pt>
                <c:pt idx="2">
                  <c:v>Ohio</c:v>
                </c:pt>
                <c:pt idx="3">
                  <c:v>Tennessee</c:v>
                </c:pt>
                <c:pt idx="4">
                  <c:v>Ark.-White</c:v>
                </c:pt>
                <c:pt idx="5">
                  <c:v>Lower Miss.</c:v>
                </c:pt>
                <c:pt idx="6">
                  <c:v>Red</c:v>
                </c:pt>
              </c:strCache>
            </c:strRef>
          </c:cat>
          <c:val>
            <c:numRef>
              <c:f>Sheet1!$B$2:$B$8</c:f>
              <c:numCache>
                <c:formatCode>General</c:formatCode>
                <c:ptCount val="7"/>
                <c:pt idx="0">
                  <c:v>81</c:v>
                </c:pt>
                <c:pt idx="1">
                  <c:v>48</c:v>
                </c:pt>
                <c:pt idx="2">
                  <c:v>56</c:v>
                </c:pt>
                <c:pt idx="3">
                  <c:v>63</c:v>
                </c:pt>
                <c:pt idx="4">
                  <c:v>77</c:v>
                </c:pt>
                <c:pt idx="5">
                  <c:v>122</c:v>
                </c:pt>
                <c:pt idx="6">
                  <c:v>147</c:v>
                </c:pt>
              </c:numCache>
            </c:numRef>
          </c:val>
          <c:extLst>
            <c:ext xmlns:c16="http://schemas.microsoft.com/office/drawing/2014/chart" uri="{C3380CC4-5D6E-409C-BE32-E72D297353CC}">
              <c16:uniqueId val="{00000000-527B-624C-AE0C-9D9E5079F5B9}"/>
            </c:ext>
          </c:extLst>
        </c:ser>
        <c:dLbls>
          <c:showLegendKey val="0"/>
          <c:showVal val="1"/>
          <c:showCatName val="0"/>
          <c:showSerName val="0"/>
          <c:showPercent val="0"/>
          <c:showBubbleSize val="0"/>
        </c:dLbls>
        <c:gapWidth val="45"/>
        <c:axId val="2094734554"/>
        <c:axId val="2094734552"/>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200" b="0" i="0" u="none" strike="noStrike">
                <a:solidFill>
                  <a:srgbClr val="1B2A38"/>
                </a:solidFill>
                <a:latin typeface="Calibri"/>
              </a:defRPr>
            </a:pPr>
            <a:endParaRPr lang="en-US"/>
          </a:p>
        </c:txPr>
        <c:crossAx val="2094734552"/>
        <c:crosses val="autoZero"/>
        <c:auto val="1"/>
        <c:lblAlgn val="ctr"/>
        <c:lblOffset val="100"/>
        <c:noMultiLvlLbl val="1"/>
      </c:catAx>
      <c:valAx>
        <c:axId val="2094734552"/>
        <c:scaling>
          <c:orientation val="minMax"/>
        </c:scaling>
        <c:delete val="0"/>
        <c:axPos val="b"/>
        <c:majorGridlines>
          <c:spPr>
            <a:ln w="12700" cap="flat">
              <a:solidFill>
                <a:srgbClr val="D5E0E8"/>
              </a:solidFill>
              <a:prstDash val="solid"/>
              <a:round/>
            </a:ln>
          </c:spPr>
        </c:majorGridlines>
        <c:title>
          <c:tx>
            <c:rich>
              <a:bodyPr/>
              <a:lstStyle/>
              <a:p>
                <a:pPr>
                  <a:defRPr sz="1000" b="0" i="0" u="none" strike="noStrike">
                    <a:solidFill>
                      <a:srgbClr val="5B6B79"/>
                    </a:solidFill>
                    <a:latin typeface="Arial"/>
                  </a:defRPr>
                </a:pPr>
                <a:r>
                  <a:rPr lang="en-US" sz="1000" b="0" i="0" u="none" strike="noStrike">
                    <a:solidFill>
                      <a:srgbClr val="5B6B79"/>
                    </a:solidFill>
                    <a:latin typeface="Arial"/>
                  </a:rPr>
                  <a:t>3-month convergence anomaly (mm)</a:t>
                </a:r>
              </a:p>
            </c:rich>
          </c:tx>
          <c:overlay val="0"/>
        </c:title>
        <c:numFmt formatCode="General" sourceLinked="0"/>
        <c:majorTickMark val="out"/>
        <c:minorTickMark val="none"/>
        <c:tickLblPos val="low"/>
        <c:spPr>
          <a:ln w="12700" cap="flat">
            <a:solidFill>
              <a:srgbClr val="888888"/>
            </a:solidFill>
            <a:prstDash val="solid"/>
            <a:round/>
          </a:ln>
        </c:spPr>
        <c:txPr>
          <a:bodyPr/>
          <a:lstStyle/>
          <a:p>
            <a:pPr>
              <a:defRPr sz="1000" b="0" i="0" u="none" strike="noStrike">
                <a:solidFill>
                  <a:srgbClr val="5B6B79"/>
                </a:solidFill>
                <a:latin typeface="Arial"/>
              </a:defRPr>
            </a:pPr>
            <a:endParaRPr lang="en-US"/>
          </a:p>
        </c:txPr>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bar"/>
        <c:grouping val="clustered"/>
        <c:varyColors val="0"/>
        <c:ser>
          <c:idx val="0"/>
          <c:order val="0"/>
          <c:tx>
            <c:strRef>
              <c:f>Sheet1!$B$1</c:f>
              <c:strCache>
                <c:ptCount val="1"/>
                <c:pt idx="0">
                  <c:v>Dry convergence anomaly (mm)</c:v>
                </c:pt>
              </c:strCache>
            </c:strRef>
          </c:tx>
          <c:spPr>
            <a:solidFill>
              <a:srgbClr val="B5651D"/>
            </a:solidFill>
            <a:effectLst/>
          </c:spPr>
          <c:invertIfNegative val="0"/>
          <c:dLbls>
            <c:numFmt formatCode="#,##0" sourceLinked="0"/>
            <c:spPr>
              <a:noFill/>
              <a:ln>
                <a:noFill/>
              </a:ln>
              <a:effectLst/>
            </c:spPr>
            <c:txPr>
              <a:bodyPr/>
              <a:lstStyle/>
              <a:p>
                <a:pPr>
                  <a:defRPr sz="1100" b="0" i="0" u="none" strike="noStrike">
                    <a:solidFill>
                      <a:srgbClr val="1B2A38"/>
                    </a:solidFill>
                    <a:latin typeface="Calibri"/>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Upper Miss.</c:v>
                </c:pt>
                <c:pt idx="1">
                  <c:v>Missouri</c:v>
                </c:pt>
                <c:pt idx="2">
                  <c:v>Ohio</c:v>
                </c:pt>
                <c:pt idx="3">
                  <c:v>Tennessee</c:v>
                </c:pt>
                <c:pt idx="4">
                  <c:v>Ark.-White</c:v>
                </c:pt>
                <c:pt idx="5">
                  <c:v>Lower Miss.</c:v>
                </c:pt>
                <c:pt idx="6">
                  <c:v>Red</c:v>
                </c:pt>
              </c:strCache>
            </c:strRef>
          </c:cat>
          <c:val>
            <c:numRef>
              <c:f>Sheet1!$B$2:$B$8</c:f>
              <c:numCache>
                <c:formatCode>General</c:formatCode>
                <c:ptCount val="7"/>
                <c:pt idx="0">
                  <c:v>-148</c:v>
                </c:pt>
                <c:pt idx="1">
                  <c:v>-59</c:v>
                </c:pt>
                <c:pt idx="2">
                  <c:v>-145</c:v>
                </c:pt>
                <c:pt idx="3">
                  <c:v>-157</c:v>
                </c:pt>
                <c:pt idx="4">
                  <c:v>-113</c:v>
                </c:pt>
                <c:pt idx="5">
                  <c:v>-238</c:v>
                </c:pt>
                <c:pt idx="6">
                  <c:v>-293</c:v>
                </c:pt>
              </c:numCache>
            </c:numRef>
          </c:val>
          <c:extLst>
            <c:ext xmlns:c16="http://schemas.microsoft.com/office/drawing/2014/chart" uri="{C3380CC4-5D6E-409C-BE32-E72D297353CC}">
              <c16:uniqueId val="{00000000-86B1-1446-821B-056994F9AD03}"/>
            </c:ext>
          </c:extLst>
        </c:ser>
        <c:dLbls>
          <c:showLegendKey val="0"/>
          <c:showVal val="1"/>
          <c:showCatName val="0"/>
          <c:showSerName val="0"/>
          <c:showPercent val="0"/>
          <c:showBubbleSize val="0"/>
        </c:dLbls>
        <c:gapWidth val="45"/>
        <c:axId val="2094734554"/>
        <c:axId val="2094734552"/>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200" b="0" i="0" u="none" strike="noStrike">
                <a:solidFill>
                  <a:srgbClr val="1B2A38"/>
                </a:solidFill>
                <a:latin typeface="Calibri"/>
              </a:defRPr>
            </a:pPr>
            <a:endParaRPr lang="en-US"/>
          </a:p>
        </c:txPr>
        <c:crossAx val="2094734552"/>
        <c:crosses val="autoZero"/>
        <c:auto val="1"/>
        <c:lblAlgn val="ctr"/>
        <c:lblOffset val="100"/>
        <c:noMultiLvlLbl val="1"/>
      </c:catAx>
      <c:valAx>
        <c:axId val="2094734552"/>
        <c:scaling>
          <c:orientation val="minMax"/>
        </c:scaling>
        <c:delete val="0"/>
        <c:axPos val="b"/>
        <c:majorGridlines>
          <c:spPr>
            <a:ln w="12700" cap="flat">
              <a:solidFill>
                <a:srgbClr val="D5E0E8"/>
              </a:solidFill>
              <a:prstDash val="solid"/>
              <a:round/>
            </a:ln>
          </c:spPr>
        </c:majorGridlines>
        <c:title>
          <c:tx>
            <c:rich>
              <a:bodyPr/>
              <a:lstStyle/>
              <a:p>
                <a:pPr>
                  <a:defRPr sz="1000" b="0" i="0" u="none" strike="noStrike">
                    <a:solidFill>
                      <a:srgbClr val="5B6B79"/>
                    </a:solidFill>
                    <a:latin typeface="Arial"/>
                  </a:defRPr>
                </a:pPr>
                <a:r>
                  <a:rPr lang="en-US" sz="1000" b="0" i="0" u="none" strike="noStrike">
                    <a:solidFill>
                      <a:srgbClr val="5B6B79"/>
                    </a:solidFill>
                    <a:latin typeface="Arial"/>
                  </a:rPr>
                  <a:t>12-month convergence anomaly (mm)</a:t>
                </a:r>
              </a:p>
            </c:rich>
          </c:tx>
          <c:overlay val="0"/>
        </c:title>
        <c:numFmt formatCode="General" sourceLinked="0"/>
        <c:majorTickMark val="out"/>
        <c:minorTickMark val="none"/>
        <c:tickLblPos val="low"/>
        <c:spPr>
          <a:ln w="12700" cap="flat">
            <a:solidFill>
              <a:srgbClr val="888888"/>
            </a:solidFill>
            <a:prstDash val="solid"/>
            <a:round/>
          </a:ln>
        </c:spPr>
        <c:txPr>
          <a:bodyPr/>
          <a:lstStyle/>
          <a:p>
            <a:pPr>
              <a:defRPr sz="1000" b="0" i="0" u="none" strike="noStrike">
                <a:solidFill>
                  <a:srgbClr val="5B6B79"/>
                </a:solidFill>
                <a:latin typeface="Arial"/>
              </a:defRPr>
            </a:pPr>
            <a:endParaRPr lang="en-US"/>
          </a:p>
        </c:txPr>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clustered"/>
        <c:varyColors val="0"/>
        <c:ser>
          <c:idx val="0"/>
          <c:order val="0"/>
          <c:tx>
            <c:strRef>
              <c:f>Sheet1!$B$1</c:f>
              <c:strCache>
                <c:ptCount val="1"/>
                <c:pt idx="0">
                  <c:v>1959-1989</c:v>
                </c:pt>
              </c:strCache>
            </c:strRef>
          </c:tx>
          <c:spPr>
            <a:solidFill>
              <a:srgbClr val="9DC3E6"/>
            </a:solidFill>
            <a:effectLst/>
          </c:spPr>
          <c:invertIfNegative val="0"/>
          <c:dLbls>
            <c:numFmt formatCode="0.00" sourceLinked="0"/>
            <c:spPr>
              <a:noFill/>
              <a:ln>
                <a:noFill/>
              </a:ln>
              <a:effectLst/>
            </c:spPr>
            <c:txPr>
              <a:bodyPr/>
              <a:lstStyle/>
              <a:p>
                <a:pPr>
                  <a:defRPr sz="1100" b="0" i="0" u="none" strike="noStrike">
                    <a:solidFill>
                      <a:srgbClr val="1B2A38"/>
                    </a:solidFill>
                    <a:latin typeface="Calibri"/>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3-mo wet</c:v>
                </c:pt>
                <c:pt idx="1">
                  <c:v>12-mo dry</c:v>
                </c:pt>
              </c:strCache>
            </c:strRef>
          </c:cat>
          <c:val>
            <c:numRef>
              <c:f>Sheet1!$B$2:$B$3</c:f>
              <c:numCache>
                <c:formatCode>General</c:formatCode>
                <c:ptCount val="2"/>
                <c:pt idx="0">
                  <c:v>3.87</c:v>
                </c:pt>
                <c:pt idx="1">
                  <c:v>3.55</c:v>
                </c:pt>
              </c:numCache>
            </c:numRef>
          </c:val>
          <c:extLst>
            <c:ext xmlns:c16="http://schemas.microsoft.com/office/drawing/2014/chart" uri="{C3380CC4-5D6E-409C-BE32-E72D297353CC}">
              <c16:uniqueId val="{00000000-747B-F944-A12E-00DEEE062C35}"/>
            </c:ext>
          </c:extLst>
        </c:ser>
        <c:ser>
          <c:idx val="1"/>
          <c:order val="1"/>
          <c:tx>
            <c:strRef>
              <c:f>Sheet1!$C$1</c:f>
              <c:strCache>
                <c:ptCount val="1"/>
                <c:pt idx="0">
                  <c:v>1990-2024</c:v>
                </c:pt>
              </c:strCache>
            </c:strRef>
          </c:tx>
          <c:spPr>
            <a:solidFill>
              <a:srgbClr val="2E75B6"/>
            </a:solidFill>
            <a:effectLst/>
          </c:spPr>
          <c:invertIfNegative val="0"/>
          <c:dLbls>
            <c:numFmt formatCode="0.00" sourceLinked="0"/>
            <c:spPr>
              <a:noFill/>
              <a:ln>
                <a:noFill/>
              </a:ln>
              <a:effectLst/>
            </c:spPr>
            <c:txPr>
              <a:bodyPr/>
              <a:lstStyle/>
              <a:p>
                <a:pPr>
                  <a:defRPr sz="1100" b="0" i="0" u="none" strike="noStrike">
                    <a:solidFill>
                      <a:srgbClr val="1B2A38"/>
                    </a:solidFill>
                    <a:latin typeface="Calibri"/>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3-mo wet</c:v>
                </c:pt>
                <c:pt idx="1">
                  <c:v>12-mo dry</c:v>
                </c:pt>
              </c:strCache>
            </c:strRef>
          </c:cat>
          <c:val>
            <c:numRef>
              <c:f>Sheet1!$C$2:$C$3</c:f>
              <c:numCache>
                <c:formatCode>General</c:formatCode>
                <c:ptCount val="2"/>
                <c:pt idx="0">
                  <c:v>4.29</c:v>
                </c:pt>
                <c:pt idx="1">
                  <c:v>1.71</c:v>
                </c:pt>
              </c:numCache>
            </c:numRef>
          </c:val>
          <c:extLst>
            <c:ext xmlns:c16="http://schemas.microsoft.com/office/drawing/2014/chart" uri="{C3380CC4-5D6E-409C-BE32-E72D297353CC}">
              <c16:uniqueId val="{00000001-747B-F944-A12E-00DEEE062C35}"/>
            </c:ext>
          </c:extLst>
        </c:ser>
        <c:dLbls>
          <c:showLegendKey val="0"/>
          <c:showVal val="1"/>
          <c:showCatName val="0"/>
          <c:showSerName val="0"/>
          <c:showPercent val="0"/>
          <c:showBubbleSize val="0"/>
        </c:dLbls>
        <c:gapWidth val="6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1B2A38"/>
                </a:solidFill>
                <a:latin typeface="Arial"/>
              </a:defRPr>
            </a:pPr>
            <a:endParaRPr lang="en-US"/>
          </a:p>
        </c:txPr>
        <c:crossAx val="2094734552"/>
        <c:crosses val="autoZero"/>
        <c:auto val="1"/>
        <c:lblAlgn val="ctr"/>
        <c:lblOffset val="100"/>
        <c:noMultiLvlLbl val="1"/>
      </c:catAx>
      <c:valAx>
        <c:axId val="2094734552"/>
        <c:scaling>
          <c:orientation val="minMax"/>
        </c:scaling>
        <c:delete val="0"/>
        <c:axPos val="l"/>
        <c:majorGridlines>
          <c:spPr>
            <a:ln w="12700" cap="flat">
              <a:solidFill>
                <a:srgbClr val="D5E0E8"/>
              </a:solidFill>
              <a:prstDash val="solid"/>
              <a:round/>
            </a:ln>
          </c:spPr>
        </c:majorGridlines>
        <c:title>
          <c:tx>
            <c:rich>
              <a:bodyPr/>
              <a:lstStyle/>
              <a:p>
                <a:pPr>
                  <a:defRPr sz="1000" b="0" i="0" u="none" strike="noStrike">
                    <a:solidFill>
                      <a:srgbClr val="5B6B79"/>
                    </a:solidFill>
                    <a:latin typeface="Arial"/>
                  </a:defRPr>
                </a:pPr>
                <a:r>
                  <a:rPr lang="en-US" sz="1000" b="0" i="0" u="none" strike="noStrike">
                    <a:solidFill>
                      <a:srgbClr val="5B6B79"/>
                    </a:solidFill>
                    <a:latin typeface="Arial"/>
                  </a:rPr>
                  <a:t>events per decade</a:t>
                </a:r>
              </a:p>
            </c:rich>
          </c:tx>
          <c:overlay val="0"/>
        </c:title>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5B6B79"/>
                </a:solidFill>
                <a:latin typeface="Arial"/>
              </a:defRPr>
            </a:pPr>
            <a:endParaRPr lang="en-US"/>
          </a:p>
        </c:txPr>
        <c:crossAx val="2094734554"/>
        <c:crosses val="autoZero"/>
        <c:crossBetween val="between"/>
      </c:valAx>
      <c:spPr>
        <a:noFill/>
        <a:ln>
          <a:noFill/>
        </a:ln>
        <a:effectLst/>
      </c:spPr>
    </c:plotArea>
    <c:legend>
      <c:legendPos val="b"/>
      <c:overlay val="0"/>
      <c:txPr>
        <a:bodyPr/>
        <a:lstStyle/>
        <a:p>
          <a:pPr>
            <a:defRPr sz="1100">
              <a:solidFill>
                <a:srgbClr val="1B2A38"/>
              </a:solidFill>
            </a:defRPr>
          </a:pPr>
          <a:endParaRPr lang="en-US"/>
        </a:p>
      </c:txPr>
    </c:legend>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4628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3" Type="http://schemas.openxmlformats.org/officeDocument/2006/relationships/chart" Target="../charts/char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3"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3"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3" Type="http://schemas.openxmlformats.org/officeDocument/2006/relationships/chart" Target="../charts/char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3" Type="http://schemas.openxmlformats.org/officeDocument/2006/relationships/image" Target="../media/image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3" Type="http://schemas.openxmlformats.org/officeDocument/2006/relationships/image" Target="../media/image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3" Type="http://schemas.openxmlformats.org/officeDocument/2006/relationships/chart" Target="../charts/char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E2438"/>
        </a:solidFill>
        <a:effectLst/>
      </p:bgPr>
    </p:bg>
    <p:spTree>
      <p:nvGrpSpPr>
        <p:cNvPr id="1" name=""/>
        <p:cNvGrpSpPr/>
        <p:nvPr/>
      </p:nvGrpSpPr>
      <p:grpSpPr>
        <a:xfrm>
          <a:off x="0" y="0"/>
          <a:ext cx="0" cy="0"/>
          <a:chOff x="0" y="0"/>
          <a:chExt cx="0" cy="0"/>
        </a:xfrm>
      </p:grpSpPr>
      <p:sp>
        <p:nvSpPr>
          <p:cNvPr id="2" name="Shape 0"/>
          <p:cNvSpPr/>
          <p:nvPr/>
        </p:nvSpPr>
        <p:spPr>
          <a:xfrm>
            <a:off x="9235440" y="-1280160"/>
            <a:ext cx="4754880" cy="4754880"/>
          </a:xfrm>
          <a:prstGeom prst="ellipse">
            <a:avLst/>
          </a:prstGeom>
          <a:solidFill>
            <a:srgbClr val="0B4F82">
              <a:alpha val="38000"/>
            </a:srgbClr>
          </a:solidFill>
          <a:ln/>
        </p:spPr>
      </p:sp>
      <p:sp>
        <p:nvSpPr>
          <p:cNvPr id="3" name="Shape 1"/>
          <p:cNvSpPr/>
          <p:nvPr/>
        </p:nvSpPr>
        <p:spPr>
          <a:xfrm>
            <a:off x="10698480" y="3291840"/>
            <a:ext cx="4023360" cy="4023360"/>
          </a:xfrm>
          <a:prstGeom prst="ellipse">
            <a:avLst/>
          </a:prstGeom>
          <a:solidFill>
            <a:srgbClr val="B5651D">
              <a:alpha val="26000"/>
            </a:srgbClr>
          </a:solidFill>
          <a:ln/>
        </p:spPr>
      </p:sp>
      <p:sp>
        <p:nvSpPr>
          <p:cNvPr id="4" name="Text 2"/>
          <p:cNvSpPr txBox="1"/>
          <p:nvPr/>
        </p:nvSpPr>
        <p:spPr>
          <a:xfrm>
            <a:off x="548640" y="1371600"/>
            <a:ext cx="10058400" cy="320040"/>
          </a:xfrm>
          <a:prstGeom prst="rect">
            <a:avLst/>
          </a:prstGeom>
          <a:noFill/>
          <a:ln/>
        </p:spPr>
        <p:txBody>
          <a:bodyPr wrap="square" lIns="0" tIns="0" rIns="0" bIns="0" rtlCol="0" anchor="ctr"/>
          <a:lstStyle/>
          <a:p>
            <a:pPr marL="0" indent="0">
              <a:buNone/>
            </a:pPr>
            <a:r>
              <a:rPr lang="en-US" sz="1250" b="1" kern="0" spc="200" dirty="0">
                <a:solidFill>
                  <a:srgbClr val="9DC3E6"/>
                </a:solidFill>
                <a:latin typeface="Calibri" pitchFamily="34" charset="0"/>
                <a:ea typeface="Calibri" pitchFamily="34" charset="-122"/>
                <a:cs typeface="Calibri" pitchFamily="34" charset="-120"/>
              </a:rPr>
              <a:t>ERA5 REANALYSIS  |  1959-2024, WITH POST-1940 ANALOGS</a:t>
            </a:r>
            <a:endParaRPr lang="en-US" sz="1250" dirty="0"/>
          </a:p>
        </p:txBody>
      </p:sp>
      <p:sp>
        <p:nvSpPr>
          <p:cNvPr id="5" name="Text 3"/>
          <p:cNvSpPr txBox="1"/>
          <p:nvPr/>
        </p:nvSpPr>
        <p:spPr>
          <a:xfrm>
            <a:off x="548640" y="1828800"/>
            <a:ext cx="10424160" cy="1737360"/>
          </a:xfrm>
          <a:prstGeom prst="rect">
            <a:avLst/>
          </a:prstGeom>
          <a:noFill/>
          <a:ln/>
        </p:spPr>
        <p:txBody>
          <a:bodyPr wrap="square" lIns="0" tIns="0" rIns="0" bIns="0" rtlCol="0" anchor="ctr"/>
          <a:lstStyle/>
          <a:p>
            <a:pPr marL="0" indent="0">
              <a:lnSpc>
                <a:spcPts val="4400"/>
              </a:lnSpc>
              <a:buNone/>
            </a:pPr>
            <a:r>
              <a:rPr lang="en-US" sz="3900" b="1" dirty="0">
                <a:solidFill>
                  <a:srgbClr val="FFFFFF"/>
                </a:solidFill>
                <a:latin typeface="Cambria" pitchFamily="34" charset="0"/>
                <a:ea typeface="Cambria" pitchFamily="34" charset="-122"/>
                <a:cs typeface="Cambria" pitchFamily="34" charset="-120"/>
              </a:rPr>
              <a:t>Atmospheric Moisture-Budget Origins of</a:t>
            </a:r>
            <a:endParaRPr lang="en-US" sz="3900" dirty="0"/>
          </a:p>
          <a:p>
            <a:pPr marL="0" indent="0">
              <a:lnSpc>
                <a:spcPts val="4400"/>
              </a:lnSpc>
              <a:buNone/>
            </a:pPr>
            <a:r>
              <a:rPr lang="en-US" sz="3900" b="1" dirty="0">
                <a:solidFill>
                  <a:srgbClr val="FFFFFF"/>
                </a:solidFill>
                <a:latin typeface="Cambria" pitchFamily="34" charset="0"/>
                <a:ea typeface="Cambria" pitchFamily="34" charset="-122"/>
                <a:cs typeface="Cambria" pitchFamily="34" charset="-120"/>
              </a:rPr>
              <a:t>Mississippi River Wet and Dry Extremes</a:t>
            </a:r>
            <a:endParaRPr lang="en-US" sz="3900" dirty="0"/>
          </a:p>
        </p:txBody>
      </p:sp>
      <p:sp>
        <p:nvSpPr>
          <p:cNvPr id="6" name="Text 4"/>
          <p:cNvSpPr txBox="1"/>
          <p:nvPr/>
        </p:nvSpPr>
        <p:spPr>
          <a:xfrm>
            <a:off x="548640" y="3794760"/>
            <a:ext cx="9692640" cy="914400"/>
          </a:xfrm>
          <a:prstGeom prst="rect">
            <a:avLst/>
          </a:prstGeom>
          <a:noFill/>
          <a:ln/>
        </p:spPr>
        <p:txBody>
          <a:bodyPr wrap="square" lIns="0" tIns="0" rIns="0" bIns="0" rtlCol="0" anchor="ctr"/>
          <a:lstStyle/>
          <a:p>
            <a:pPr marL="0" indent="0">
              <a:lnSpc>
                <a:spcPts val="2200"/>
              </a:lnSpc>
              <a:buNone/>
            </a:pPr>
            <a:r>
              <a:rPr lang="en-US" sz="1500" dirty="0">
                <a:solidFill>
                  <a:srgbClr val="C7D6E2"/>
                </a:solidFill>
                <a:latin typeface="Calibri" pitchFamily="34" charset="0"/>
                <a:ea typeface="Calibri" pitchFamily="34" charset="-122"/>
                <a:cs typeface="Calibri" pitchFamily="34" charset="-120"/>
              </a:rPr>
              <a:t>Diagnosing how the atmosphere supplies moisture during extreme 3-month wet sequences and withholds it during persistent 12-month droughts, and building a physical bridge to the 1927 Mississippi flood.</a:t>
            </a:r>
            <a:endParaRPr lang="en-US" sz="1500" dirty="0"/>
          </a:p>
        </p:txBody>
      </p:sp>
      <p:sp>
        <p:nvSpPr>
          <p:cNvPr id="7" name="Text 5"/>
          <p:cNvSpPr txBox="1"/>
          <p:nvPr/>
        </p:nvSpPr>
        <p:spPr>
          <a:xfrm>
            <a:off x="548640" y="4983480"/>
            <a:ext cx="10972800" cy="548640"/>
          </a:xfrm>
          <a:prstGeom prst="rect">
            <a:avLst/>
          </a:prstGeom>
          <a:noFill/>
          <a:ln/>
        </p:spPr>
        <p:txBody>
          <a:bodyPr wrap="square" lIns="0" tIns="0" rIns="0" bIns="0" rtlCol="0" anchor="ctr"/>
          <a:lstStyle/>
          <a:p>
            <a:pPr marL="0" indent="0">
              <a:buNone/>
            </a:pPr>
            <a:r>
              <a:rPr lang="en-US" sz="2600" b="1" dirty="0">
                <a:solidFill>
                  <a:srgbClr val="9DC3E6"/>
                </a:solidFill>
                <a:latin typeface="Cambria" pitchFamily="34" charset="0"/>
                <a:ea typeface="Cambria" pitchFamily="34" charset="-122"/>
                <a:cs typeface="Cambria" pitchFamily="34" charset="-120"/>
              </a:rPr>
              <a:t>0.952</a:t>
            </a:r>
            <a:r>
              <a:rPr lang="en-US" sz="1200" dirty="0">
                <a:solidFill>
                  <a:srgbClr val="AFC4D4"/>
                </a:solidFill>
                <a:latin typeface="Calibri" pitchFamily="34" charset="0"/>
                <a:ea typeface="Calibri" pitchFamily="34" charset="-122"/>
                <a:cs typeface="Calibri" pitchFamily="34" charset="-120"/>
              </a:rPr>
              <a:t>   monthly P-E vs convergence      </a:t>
            </a:r>
            <a:r>
              <a:rPr lang="en-US" sz="2600" b="1" dirty="0">
                <a:solidFill>
                  <a:srgbClr val="9DC3E6"/>
                </a:solidFill>
                <a:latin typeface="Cambria" pitchFamily="34" charset="0"/>
                <a:ea typeface="Cambria" pitchFamily="34" charset="-122"/>
                <a:cs typeface="Cambria" pitchFamily="34" charset="-120"/>
              </a:rPr>
              <a:t>27 / 17</a:t>
            </a:r>
            <a:r>
              <a:rPr lang="en-US" sz="1200" dirty="0">
                <a:solidFill>
                  <a:srgbClr val="AFC4D4"/>
                </a:solidFill>
                <a:latin typeface="Calibri" pitchFamily="34" charset="0"/>
                <a:ea typeface="Calibri" pitchFamily="34" charset="-122"/>
                <a:cs typeface="Calibri" pitchFamily="34" charset="-120"/>
              </a:rPr>
              <a:t>   wet / dry episodes      </a:t>
            </a:r>
            <a:r>
              <a:rPr lang="en-US" sz="2600" b="1" dirty="0">
                <a:solidFill>
                  <a:srgbClr val="9DC3E6"/>
                </a:solidFill>
                <a:latin typeface="Cambria" pitchFamily="34" charset="0"/>
                <a:ea typeface="Cambria" pitchFamily="34" charset="-122"/>
                <a:cs typeface="Cambria" pitchFamily="34" charset="-120"/>
              </a:rPr>
              <a:t>7</a:t>
            </a:r>
            <a:r>
              <a:rPr lang="en-US" sz="1200" dirty="0">
                <a:solidFill>
                  <a:srgbClr val="AFC4D4"/>
                </a:solidFill>
                <a:latin typeface="Calibri" pitchFamily="34" charset="0"/>
                <a:ea typeface="Calibri" pitchFamily="34" charset="-122"/>
                <a:cs typeface="Calibri" pitchFamily="34" charset="-120"/>
              </a:rPr>
              <a:t>   sub-basins</a:t>
            </a:r>
            <a:endParaRPr lang="en-US" sz="2600" dirty="0"/>
          </a:p>
        </p:txBody>
      </p:sp>
      <p:sp>
        <p:nvSpPr>
          <p:cNvPr id="8" name="Shape 6"/>
          <p:cNvSpPr/>
          <p:nvPr/>
        </p:nvSpPr>
        <p:spPr>
          <a:xfrm>
            <a:off x="548640" y="5669280"/>
            <a:ext cx="11064240" cy="0"/>
          </a:xfrm>
          <a:prstGeom prst="line">
            <a:avLst/>
          </a:prstGeom>
          <a:noFill/>
          <a:ln w="12700">
            <a:solidFill>
              <a:srgbClr val="2A4256"/>
            </a:solidFill>
            <a:prstDash val="solid"/>
          </a:ln>
        </p:spPr>
      </p:sp>
      <p:sp>
        <p:nvSpPr>
          <p:cNvPr id="9" name="Text 7"/>
          <p:cNvSpPr txBox="1"/>
          <p:nvPr/>
        </p:nvSpPr>
        <p:spPr>
          <a:xfrm>
            <a:off x="548640" y="5806440"/>
            <a:ext cx="10972800" cy="320040"/>
          </a:xfrm>
          <a:prstGeom prst="rect">
            <a:avLst/>
          </a:prstGeom>
          <a:noFill/>
          <a:ln/>
        </p:spPr>
        <p:txBody>
          <a:bodyPr wrap="square" lIns="0" tIns="0" rIns="0" bIns="0" rtlCol="0" anchor="ctr"/>
          <a:lstStyle/>
          <a:p>
            <a:pPr marL="0" indent="0">
              <a:buNone/>
            </a:pPr>
            <a:r>
              <a:rPr lang="en-US" sz="1050" dirty="0">
                <a:solidFill>
                  <a:srgbClr val="8CA6B8"/>
                </a:solidFill>
                <a:latin typeface="Calibri" pitchFamily="34" charset="0"/>
                <a:ea typeface="Calibri" pitchFamily="34" charset="-122"/>
                <a:cs typeface="Calibri" pitchFamily="34" charset="-120"/>
              </a:rPr>
              <a:t>Independent ERA5 P, E, moisture-flux divergence and vapour-transport products  |  1940-2024 mean-flow / transient decomposition</a:t>
            </a:r>
            <a:endParaRPr lang="en-US" sz="10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11091672" cy="274320"/>
          </a:xfrm>
          <a:prstGeom prst="rect">
            <a:avLst/>
          </a:prstGeom>
          <a:noFill/>
          <a:ln/>
        </p:spPr>
        <p:txBody>
          <a:bodyPr wrap="square" lIns="0" tIns="0" rIns="0" bIns="0" rtlCol="0" anchor="ctr"/>
          <a:lstStyle/>
          <a:p>
            <a:pPr marL="0" indent="0">
              <a:buNone/>
            </a:pPr>
            <a:r>
              <a:rPr lang="en-US" sz="1200" b="1" kern="0" spc="200" dirty="0">
                <a:solidFill>
                  <a:srgbClr val="1C7293"/>
                </a:solidFill>
                <a:latin typeface="Calibri" pitchFamily="34" charset="0"/>
                <a:ea typeface="Calibri" pitchFamily="34" charset="-122"/>
                <a:cs typeface="Calibri" pitchFamily="34" charset="-120"/>
              </a:rPr>
              <a:t>OBJECTIVE</a:t>
            </a:r>
            <a:endParaRPr lang="en-US" sz="1200" dirty="0"/>
          </a:p>
        </p:txBody>
      </p:sp>
      <p:sp>
        <p:nvSpPr>
          <p:cNvPr id="3" name="Text 1"/>
          <p:cNvSpPr txBox="1"/>
          <p:nvPr/>
        </p:nvSpPr>
        <p:spPr>
          <a:xfrm>
            <a:off x="548640" y="658368"/>
            <a:ext cx="11091672" cy="822960"/>
          </a:xfrm>
          <a:prstGeom prst="rect">
            <a:avLst/>
          </a:prstGeom>
          <a:noFill/>
          <a:ln/>
        </p:spPr>
        <p:txBody>
          <a:bodyPr wrap="square" lIns="0" tIns="0" rIns="0" bIns="0" rtlCol="0" anchor="ctr"/>
          <a:lstStyle/>
          <a:p>
            <a:pPr marL="0" indent="0">
              <a:lnSpc>
                <a:spcPts val="3400"/>
              </a:lnSpc>
              <a:buNone/>
            </a:pPr>
            <a:r>
              <a:rPr lang="en-US" sz="3000" b="1" dirty="0">
                <a:solidFill>
                  <a:srgbClr val="1B2A38"/>
                </a:solidFill>
                <a:latin typeface="Cambria" pitchFamily="34" charset="0"/>
                <a:ea typeface="Cambria" pitchFamily="34" charset="-122"/>
                <a:cs typeface="Cambria" pitchFamily="34" charset="-120"/>
              </a:rPr>
              <a:t>Beyond a precipitation-only view of hydroclimate extremes</a:t>
            </a:r>
            <a:endParaRPr lang="en-US" sz="3000" dirty="0"/>
          </a:p>
        </p:txBody>
      </p:sp>
      <p:sp>
        <p:nvSpPr>
          <p:cNvPr id="4" name="Text 2"/>
          <p:cNvSpPr txBox="1"/>
          <p:nvPr/>
        </p:nvSpPr>
        <p:spPr>
          <a:xfrm>
            <a:off x="548640" y="1572768"/>
            <a:ext cx="10881360" cy="502920"/>
          </a:xfrm>
          <a:prstGeom prst="rect">
            <a:avLst/>
          </a:prstGeom>
          <a:noFill/>
          <a:ln/>
        </p:spPr>
        <p:txBody>
          <a:bodyPr wrap="square" lIns="0" tIns="0" rIns="0" bIns="0" rtlCol="0" anchor="ctr"/>
          <a:lstStyle/>
          <a:p>
            <a:pPr marL="0" indent="0">
              <a:lnSpc>
                <a:spcPts val="1900"/>
              </a:lnSpc>
              <a:buNone/>
            </a:pPr>
            <a:r>
              <a:rPr lang="en-US" sz="1450" i="1" dirty="0">
                <a:solidFill>
                  <a:srgbClr val="5B6B79"/>
                </a:solidFill>
                <a:latin typeface="Calibri" pitchFamily="34" charset="0"/>
                <a:ea typeface="Calibri" pitchFamily="34" charset="-122"/>
                <a:cs typeface="Calibri" pitchFamily="34" charset="-120"/>
              </a:rPr>
              <a:t>The precipitation record tells us WHEN extremes happen. The moisture budget tells us HOW the atmosphere produces them. Five questions frame the analysis:</a:t>
            </a:r>
            <a:endParaRPr lang="en-US" sz="1450" dirty="0"/>
          </a:p>
        </p:txBody>
      </p:sp>
      <p:sp>
        <p:nvSpPr>
          <p:cNvPr id="5" name="Shape 3"/>
          <p:cNvSpPr/>
          <p:nvPr/>
        </p:nvSpPr>
        <p:spPr>
          <a:xfrm>
            <a:off x="548640" y="2240280"/>
            <a:ext cx="10881360" cy="676656"/>
          </a:xfrm>
          <a:prstGeom prst="roundRect">
            <a:avLst>
              <a:gd name="adj" fmla="val 12162"/>
            </a:avLst>
          </a:prstGeom>
          <a:solidFill>
            <a:srgbClr val="F1F6F9"/>
          </a:solidFill>
          <a:ln w="12700">
            <a:solidFill>
              <a:srgbClr val="D5E0E8"/>
            </a:solidFill>
            <a:prstDash val="solid"/>
          </a:ln>
          <a:effectLst>
            <a:outerShdw blurRad="63500" dist="25400" dir="5400000" algn="bl" rotWithShape="0">
              <a:srgbClr val="9AB0BF">
                <a:alpha val="28000"/>
              </a:srgbClr>
            </a:outerShdw>
          </a:effectLst>
        </p:spPr>
      </p:sp>
      <p:sp>
        <p:nvSpPr>
          <p:cNvPr id="6" name="Shape 4"/>
          <p:cNvSpPr/>
          <p:nvPr/>
        </p:nvSpPr>
        <p:spPr>
          <a:xfrm>
            <a:off x="749808" y="2423160"/>
            <a:ext cx="310896" cy="310896"/>
          </a:xfrm>
          <a:prstGeom prst="ellipse">
            <a:avLst/>
          </a:prstGeom>
          <a:solidFill>
            <a:srgbClr val="2E75B6"/>
          </a:solidFill>
          <a:ln/>
        </p:spPr>
      </p:sp>
      <p:sp>
        <p:nvSpPr>
          <p:cNvPr id="7" name="Text 5"/>
          <p:cNvSpPr txBox="1"/>
          <p:nvPr/>
        </p:nvSpPr>
        <p:spPr>
          <a:xfrm>
            <a:off x="749808" y="2423160"/>
            <a:ext cx="310896" cy="310896"/>
          </a:xfrm>
          <a:prstGeom prst="rect">
            <a:avLst/>
          </a:prstGeom>
          <a:noFill/>
          <a:ln/>
        </p:spPr>
        <p:txBody>
          <a:bodyPr wrap="square" lIns="0" tIns="0" rIns="0" bIns="0" rtlCol="0" anchor="ctr"/>
          <a:lstStyle/>
          <a:p>
            <a:pPr marL="0" indent="0" algn="ctr">
              <a:buNone/>
            </a:pPr>
            <a:r>
              <a:rPr lang="en-US" sz="1500" b="1" dirty="0">
                <a:solidFill>
                  <a:srgbClr val="FFFFFF"/>
                </a:solidFill>
                <a:latin typeface="Cambria" pitchFamily="34" charset="0"/>
                <a:ea typeface="Cambria" pitchFamily="34" charset="-122"/>
                <a:cs typeface="Cambria" pitchFamily="34" charset="-120"/>
              </a:rPr>
              <a:t>01</a:t>
            </a:r>
            <a:endParaRPr lang="en-US" sz="1500" dirty="0"/>
          </a:p>
        </p:txBody>
      </p:sp>
      <p:sp>
        <p:nvSpPr>
          <p:cNvPr id="8" name="Text 6"/>
          <p:cNvSpPr txBox="1"/>
          <p:nvPr/>
        </p:nvSpPr>
        <p:spPr>
          <a:xfrm>
            <a:off x="1234440" y="2322576"/>
            <a:ext cx="1828800" cy="512064"/>
          </a:xfrm>
          <a:prstGeom prst="rect">
            <a:avLst/>
          </a:prstGeom>
          <a:noFill/>
          <a:ln/>
        </p:spPr>
        <p:txBody>
          <a:bodyPr wrap="square" lIns="0" tIns="0" rIns="0" bIns="0" rtlCol="0" anchor="ctr"/>
          <a:lstStyle/>
          <a:p>
            <a:pPr marL="0" indent="0">
              <a:buNone/>
            </a:pPr>
            <a:r>
              <a:rPr lang="en-US" sz="1200" b="1" kern="0" spc="100" dirty="0">
                <a:solidFill>
                  <a:srgbClr val="2E75B6"/>
                </a:solidFill>
                <a:latin typeface="Calibri" pitchFamily="34" charset="0"/>
                <a:ea typeface="Calibri" pitchFamily="34" charset="-122"/>
                <a:cs typeface="Calibri" pitchFamily="34" charset="-120"/>
              </a:rPr>
              <a:t>SUPPLY</a:t>
            </a:r>
            <a:endParaRPr lang="en-US" sz="1200" dirty="0"/>
          </a:p>
        </p:txBody>
      </p:sp>
      <p:sp>
        <p:nvSpPr>
          <p:cNvPr id="9" name="Text 7"/>
          <p:cNvSpPr txBox="1"/>
          <p:nvPr/>
        </p:nvSpPr>
        <p:spPr>
          <a:xfrm>
            <a:off x="3017520" y="2322576"/>
            <a:ext cx="8229600" cy="512064"/>
          </a:xfrm>
          <a:prstGeom prst="rect">
            <a:avLst/>
          </a:prstGeom>
          <a:noFill/>
          <a:ln/>
        </p:spPr>
        <p:txBody>
          <a:bodyPr wrap="square" lIns="0" tIns="0" rIns="0" bIns="0" rtlCol="0" anchor="ctr"/>
          <a:lstStyle/>
          <a:p>
            <a:pPr marL="0" indent="0">
              <a:lnSpc>
                <a:spcPts val="1600"/>
              </a:lnSpc>
              <a:buNone/>
            </a:pPr>
            <a:r>
              <a:rPr lang="en-US" sz="1350" dirty="0">
                <a:solidFill>
                  <a:srgbClr val="1B2A38"/>
                </a:solidFill>
                <a:latin typeface="Calibri" pitchFamily="34" charset="0"/>
                <a:ea typeface="Calibri" pitchFamily="34" charset="-122"/>
                <a:cs typeface="Calibri" pitchFamily="34" charset="-120"/>
              </a:rPr>
              <a:t>How is moisture supplied during extreme 3-month wet sequences?</a:t>
            </a:r>
            <a:endParaRPr lang="en-US" sz="1350" dirty="0"/>
          </a:p>
        </p:txBody>
      </p:sp>
      <p:sp>
        <p:nvSpPr>
          <p:cNvPr id="10" name="Shape 8"/>
          <p:cNvSpPr/>
          <p:nvPr/>
        </p:nvSpPr>
        <p:spPr>
          <a:xfrm>
            <a:off x="548640" y="3026664"/>
            <a:ext cx="10881360" cy="676656"/>
          </a:xfrm>
          <a:prstGeom prst="roundRect">
            <a:avLst>
              <a:gd name="adj" fmla="val 12162"/>
            </a:avLst>
          </a:prstGeom>
          <a:solidFill>
            <a:srgbClr val="EAF1F6"/>
          </a:solidFill>
          <a:ln w="12700">
            <a:solidFill>
              <a:srgbClr val="D5E0E8"/>
            </a:solidFill>
            <a:prstDash val="solid"/>
          </a:ln>
          <a:effectLst>
            <a:outerShdw blurRad="63500" dist="25400" dir="5400000" algn="bl" rotWithShape="0">
              <a:srgbClr val="9AB0BF">
                <a:alpha val="28000"/>
              </a:srgbClr>
            </a:outerShdw>
          </a:effectLst>
        </p:spPr>
      </p:sp>
      <p:sp>
        <p:nvSpPr>
          <p:cNvPr id="11" name="Shape 9"/>
          <p:cNvSpPr/>
          <p:nvPr/>
        </p:nvSpPr>
        <p:spPr>
          <a:xfrm>
            <a:off x="749808" y="3209544"/>
            <a:ext cx="310896" cy="310896"/>
          </a:xfrm>
          <a:prstGeom prst="ellipse">
            <a:avLst/>
          </a:prstGeom>
          <a:solidFill>
            <a:srgbClr val="2E75B6"/>
          </a:solidFill>
          <a:ln/>
        </p:spPr>
      </p:sp>
      <p:sp>
        <p:nvSpPr>
          <p:cNvPr id="12" name="Text 10"/>
          <p:cNvSpPr txBox="1"/>
          <p:nvPr/>
        </p:nvSpPr>
        <p:spPr>
          <a:xfrm>
            <a:off x="749808" y="3209544"/>
            <a:ext cx="310896" cy="310896"/>
          </a:xfrm>
          <a:prstGeom prst="rect">
            <a:avLst/>
          </a:prstGeom>
          <a:noFill/>
          <a:ln/>
        </p:spPr>
        <p:txBody>
          <a:bodyPr wrap="square" lIns="0" tIns="0" rIns="0" bIns="0" rtlCol="0" anchor="ctr"/>
          <a:lstStyle/>
          <a:p>
            <a:pPr marL="0" indent="0" algn="ctr">
              <a:buNone/>
            </a:pPr>
            <a:r>
              <a:rPr lang="en-US" sz="1500" b="1" dirty="0">
                <a:solidFill>
                  <a:srgbClr val="FFFFFF"/>
                </a:solidFill>
                <a:latin typeface="Cambria" pitchFamily="34" charset="0"/>
                <a:ea typeface="Cambria" pitchFamily="34" charset="-122"/>
                <a:cs typeface="Cambria" pitchFamily="34" charset="-120"/>
              </a:rPr>
              <a:t>02</a:t>
            </a:r>
            <a:endParaRPr lang="en-US" sz="1500" dirty="0"/>
          </a:p>
        </p:txBody>
      </p:sp>
      <p:sp>
        <p:nvSpPr>
          <p:cNvPr id="13" name="Text 11"/>
          <p:cNvSpPr txBox="1"/>
          <p:nvPr/>
        </p:nvSpPr>
        <p:spPr>
          <a:xfrm>
            <a:off x="1234440" y="3108960"/>
            <a:ext cx="1828800" cy="512064"/>
          </a:xfrm>
          <a:prstGeom prst="rect">
            <a:avLst/>
          </a:prstGeom>
          <a:noFill/>
          <a:ln/>
        </p:spPr>
        <p:txBody>
          <a:bodyPr wrap="square" lIns="0" tIns="0" rIns="0" bIns="0" rtlCol="0" anchor="ctr"/>
          <a:lstStyle/>
          <a:p>
            <a:pPr marL="0" indent="0">
              <a:buNone/>
            </a:pPr>
            <a:r>
              <a:rPr lang="en-US" sz="1200" b="1" kern="0" spc="100" dirty="0">
                <a:solidFill>
                  <a:srgbClr val="2E75B6"/>
                </a:solidFill>
                <a:latin typeface="Calibri" pitchFamily="34" charset="0"/>
                <a:ea typeface="Calibri" pitchFamily="34" charset="-122"/>
                <a:cs typeface="Calibri" pitchFamily="34" charset="-120"/>
              </a:rPr>
              <a:t>FAILURE</a:t>
            </a:r>
            <a:endParaRPr lang="en-US" sz="1200" dirty="0"/>
          </a:p>
        </p:txBody>
      </p:sp>
      <p:sp>
        <p:nvSpPr>
          <p:cNvPr id="14" name="Text 12"/>
          <p:cNvSpPr txBox="1"/>
          <p:nvPr/>
        </p:nvSpPr>
        <p:spPr>
          <a:xfrm>
            <a:off x="3017520" y="3108960"/>
            <a:ext cx="8229600" cy="512064"/>
          </a:xfrm>
          <a:prstGeom prst="rect">
            <a:avLst/>
          </a:prstGeom>
          <a:noFill/>
          <a:ln/>
        </p:spPr>
        <p:txBody>
          <a:bodyPr wrap="square" lIns="0" tIns="0" rIns="0" bIns="0" rtlCol="0" anchor="ctr"/>
          <a:lstStyle/>
          <a:p>
            <a:pPr marL="0" indent="0">
              <a:lnSpc>
                <a:spcPts val="1600"/>
              </a:lnSpc>
              <a:buNone/>
            </a:pPr>
            <a:r>
              <a:rPr lang="en-US" sz="1350" dirty="0">
                <a:solidFill>
                  <a:srgbClr val="1B2A38"/>
                </a:solidFill>
                <a:latin typeface="Calibri" pitchFamily="34" charset="0"/>
                <a:ea typeface="Calibri" pitchFamily="34" charset="-122"/>
                <a:cs typeface="Calibri" pitchFamily="34" charset="-120"/>
              </a:rPr>
              <a:t>Do 12-month droughts reflect a sustained failure of moisture convergence?</a:t>
            </a:r>
            <a:endParaRPr lang="en-US" sz="1350" dirty="0"/>
          </a:p>
        </p:txBody>
      </p:sp>
      <p:sp>
        <p:nvSpPr>
          <p:cNvPr id="15" name="Shape 13"/>
          <p:cNvSpPr/>
          <p:nvPr/>
        </p:nvSpPr>
        <p:spPr>
          <a:xfrm>
            <a:off x="548640" y="3813048"/>
            <a:ext cx="10881360" cy="676656"/>
          </a:xfrm>
          <a:prstGeom prst="roundRect">
            <a:avLst>
              <a:gd name="adj" fmla="val 12162"/>
            </a:avLst>
          </a:prstGeom>
          <a:solidFill>
            <a:srgbClr val="F1F6F9"/>
          </a:solidFill>
          <a:ln w="12700">
            <a:solidFill>
              <a:srgbClr val="D5E0E8"/>
            </a:solidFill>
            <a:prstDash val="solid"/>
          </a:ln>
          <a:effectLst>
            <a:outerShdw blurRad="63500" dist="25400" dir="5400000" algn="bl" rotWithShape="0">
              <a:srgbClr val="9AB0BF">
                <a:alpha val="28000"/>
              </a:srgbClr>
            </a:outerShdw>
          </a:effectLst>
        </p:spPr>
      </p:sp>
      <p:sp>
        <p:nvSpPr>
          <p:cNvPr id="16" name="Shape 14"/>
          <p:cNvSpPr/>
          <p:nvPr/>
        </p:nvSpPr>
        <p:spPr>
          <a:xfrm>
            <a:off x="749808" y="3995928"/>
            <a:ext cx="310896" cy="310896"/>
          </a:xfrm>
          <a:prstGeom prst="ellipse">
            <a:avLst/>
          </a:prstGeom>
          <a:solidFill>
            <a:srgbClr val="1C7293"/>
          </a:solidFill>
          <a:ln/>
        </p:spPr>
      </p:sp>
      <p:sp>
        <p:nvSpPr>
          <p:cNvPr id="17" name="Text 15"/>
          <p:cNvSpPr txBox="1"/>
          <p:nvPr/>
        </p:nvSpPr>
        <p:spPr>
          <a:xfrm>
            <a:off x="749808" y="3995928"/>
            <a:ext cx="310896" cy="310896"/>
          </a:xfrm>
          <a:prstGeom prst="rect">
            <a:avLst/>
          </a:prstGeom>
          <a:noFill/>
          <a:ln/>
        </p:spPr>
        <p:txBody>
          <a:bodyPr wrap="square" lIns="0" tIns="0" rIns="0" bIns="0" rtlCol="0" anchor="ctr"/>
          <a:lstStyle/>
          <a:p>
            <a:pPr marL="0" indent="0" algn="ctr">
              <a:buNone/>
            </a:pPr>
            <a:r>
              <a:rPr lang="en-US" sz="1500" b="1" dirty="0">
                <a:solidFill>
                  <a:srgbClr val="FFFFFF"/>
                </a:solidFill>
                <a:latin typeface="Cambria" pitchFamily="34" charset="0"/>
                <a:ea typeface="Cambria" pitchFamily="34" charset="-122"/>
                <a:cs typeface="Cambria" pitchFamily="34" charset="-120"/>
              </a:rPr>
              <a:t>03</a:t>
            </a:r>
            <a:endParaRPr lang="en-US" sz="1500" dirty="0"/>
          </a:p>
        </p:txBody>
      </p:sp>
      <p:sp>
        <p:nvSpPr>
          <p:cNvPr id="18" name="Text 16"/>
          <p:cNvSpPr txBox="1"/>
          <p:nvPr/>
        </p:nvSpPr>
        <p:spPr>
          <a:xfrm>
            <a:off x="1234440" y="3895344"/>
            <a:ext cx="1828800" cy="512064"/>
          </a:xfrm>
          <a:prstGeom prst="rect">
            <a:avLst/>
          </a:prstGeom>
          <a:noFill/>
          <a:ln/>
        </p:spPr>
        <p:txBody>
          <a:bodyPr wrap="square" lIns="0" tIns="0" rIns="0" bIns="0" rtlCol="0" anchor="ctr"/>
          <a:lstStyle/>
          <a:p>
            <a:pPr marL="0" indent="0">
              <a:buNone/>
            </a:pPr>
            <a:r>
              <a:rPr lang="en-US" sz="1200" b="1" kern="0" spc="100" dirty="0">
                <a:solidFill>
                  <a:srgbClr val="1C7293"/>
                </a:solidFill>
                <a:latin typeface="Calibri" pitchFamily="34" charset="0"/>
                <a:ea typeface="Calibri" pitchFamily="34" charset="-122"/>
                <a:cs typeface="Calibri" pitchFamily="34" charset="-120"/>
              </a:rPr>
              <a:t>REGIME</a:t>
            </a:r>
            <a:endParaRPr lang="en-US" sz="1200" dirty="0"/>
          </a:p>
        </p:txBody>
      </p:sp>
      <p:sp>
        <p:nvSpPr>
          <p:cNvPr id="19" name="Text 17"/>
          <p:cNvSpPr txBox="1"/>
          <p:nvPr/>
        </p:nvSpPr>
        <p:spPr>
          <a:xfrm>
            <a:off x="3017520" y="3895344"/>
            <a:ext cx="8229600" cy="512064"/>
          </a:xfrm>
          <a:prstGeom prst="rect">
            <a:avLst/>
          </a:prstGeom>
          <a:noFill/>
          <a:ln/>
        </p:spPr>
        <p:txBody>
          <a:bodyPr wrap="square" lIns="0" tIns="0" rIns="0" bIns="0" rtlCol="0" anchor="ctr"/>
          <a:lstStyle/>
          <a:p>
            <a:pPr marL="0" indent="0">
              <a:lnSpc>
                <a:spcPts val="1600"/>
              </a:lnSpc>
              <a:buNone/>
            </a:pPr>
            <a:r>
              <a:rPr lang="en-US" sz="1350" dirty="0">
                <a:solidFill>
                  <a:srgbClr val="1B2A38"/>
                </a:solidFill>
                <a:latin typeface="Calibri" pitchFamily="34" charset="0"/>
                <a:ea typeface="Calibri" pitchFamily="34" charset="-122"/>
                <a:cs typeface="Calibri" pitchFamily="34" charset="-120"/>
              </a:rPr>
              <a:t>Are extremes driven by the monthly-mean circulation or by transient weather systems?</a:t>
            </a:r>
            <a:endParaRPr lang="en-US" sz="1350" dirty="0"/>
          </a:p>
        </p:txBody>
      </p:sp>
      <p:sp>
        <p:nvSpPr>
          <p:cNvPr id="20" name="Shape 18"/>
          <p:cNvSpPr/>
          <p:nvPr/>
        </p:nvSpPr>
        <p:spPr>
          <a:xfrm>
            <a:off x="548640" y="4599432"/>
            <a:ext cx="10881360" cy="676656"/>
          </a:xfrm>
          <a:prstGeom prst="roundRect">
            <a:avLst>
              <a:gd name="adj" fmla="val 12162"/>
            </a:avLst>
          </a:prstGeom>
          <a:solidFill>
            <a:srgbClr val="EAF1F6"/>
          </a:solidFill>
          <a:ln w="12700">
            <a:solidFill>
              <a:srgbClr val="D5E0E8"/>
            </a:solidFill>
            <a:prstDash val="solid"/>
          </a:ln>
          <a:effectLst>
            <a:outerShdw blurRad="63500" dist="25400" dir="5400000" algn="bl" rotWithShape="0">
              <a:srgbClr val="9AB0BF">
                <a:alpha val="28000"/>
              </a:srgbClr>
            </a:outerShdw>
          </a:effectLst>
        </p:spPr>
      </p:sp>
      <p:sp>
        <p:nvSpPr>
          <p:cNvPr id="21" name="Shape 19"/>
          <p:cNvSpPr/>
          <p:nvPr/>
        </p:nvSpPr>
        <p:spPr>
          <a:xfrm>
            <a:off x="749808" y="4782312"/>
            <a:ext cx="310896" cy="310896"/>
          </a:xfrm>
          <a:prstGeom prst="ellipse">
            <a:avLst/>
          </a:prstGeom>
          <a:solidFill>
            <a:srgbClr val="1C7293"/>
          </a:solidFill>
          <a:ln/>
        </p:spPr>
      </p:sp>
      <p:sp>
        <p:nvSpPr>
          <p:cNvPr id="22" name="Text 20"/>
          <p:cNvSpPr txBox="1"/>
          <p:nvPr/>
        </p:nvSpPr>
        <p:spPr>
          <a:xfrm>
            <a:off x="749808" y="4782312"/>
            <a:ext cx="310896" cy="310896"/>
          </a:xfrm>
          <a:prstGeom prst="rect">
            <a:avLst/>
          </a:prstGeom>
          <a:noFill/>
          <a:ln/>
        </p:spPr>
        <p:txBody>
          <a:bodyPr wrap="square" lIns="0" tIns="0" rIns="0" bIns="0" rtlCol="0" anchor="ctr"/>
          <a:lstStyle/>
          <a:p>
            <a:pPr marL="0" indent="0" algn="ctr">
              <a:buNone/>
            </a:pPr>
            <a:r>
              <a:rPr lang="en-US" sz="1500" b="1" dirty="0">
                <a:solidFill>
                  <a:srgbClr val="FFFFFF"/>
                </a:solidFill>
                <a:latin typeface="Cambria" pitchFamily="34" charset="0"/>
                <a:ea typeface="Cambria" pitchFamily="34" charset="-122"/>
                <a:cs typeface="Cambria" pitchFamily="34" charset="-120"/>
              </a:rPr>
              <a:t>04</a:t>
            </a:r>
            <a:endParaRPr lang="en-US" sz="1500" dirty="0"/>
          </a:p>
        </p:txBody>
      </p:sp>
      <p:sp>
        <p:nvSpPr>
          <p:cNvPr id="23" name="Text 21"/>
          <p:cNvSpPr txBox="1"/>
          <p:nvPr/>
        </p:nvSpPr>
        <p:spPr>
          <a:xfrm>
            <a:off x="1234440" y="4681728"/>
            <a:ext cx="1828800" cy="512064"/>
          </a:xfrm>
          <a:prstGeom prst="rect">
            <a:avLst/>
          </a:prstGeom>
          <a:noFill/>
          <a:ln/>
        </p:spPr>
        <p:txBody>
          <a:bodyPr wrap="square" lIns="0" tIns="0" rIns="0" bIns="0" rtlCol="0" anchor="ctr"/>
          <a:lstStyle/>
          <a:p>
            <a:pPr marL="0" indent="0">
              <a:buNone/>
            </a:pPr>
            <a:r>
              <a:rPr lang="en-US" sz="1200" b="1" kern="0" spc="100" dirty="0">
                <a:solidFill>
                  <a:srgbClr val="1C7293"/>
                </a:solidFill>
                <a:latin typeface="Calibri" pitchFamily="34" charset="0"/>
                <a:ea typeface="Calibri" pitchFamily="34" charset="-122"/>
                <a:cs typeface="Calibri" pitchFamily="34" charset="-120"/>
              </a:rPr>
              <a:t>MECHANISM</a:t>
            </a:r>
            <a:endParaRPr lang="en-US" sz="1200" dirty="0"/>
          </a:p>
        </p:txBody>
      </p:sp>
      <p:sp>
        <p:nvSpPr>
          <p:cNvPr id="24" name="Text 22"/>
          <p:cNvSpPr txBox="1"/>
          <p:nvPr/>
        </p:nvSpPr>
        <p:spPr>
          <a:xfrm>
            <a:off x="3017520" y="4681728"/>
            <a:ext cx="8229600" cy="512064"/>
          </a:xfrm>
          <a:prstGeom prst="rect">
            <a:avLst/>
          </a:prstGeom>
          <a:noFill/>
          <a:ln/>
        </p:spPr>
        <p:txBody>
          <a:bodyPr wrap="square" lIns="0" tIns="0" rIns="0" bIns="0" rtlCol="0" anchor="ctr"/>
          <a:lstStyle/>
          <a:p>
            <a:pPr marL="0" indent="0">
              <a:lnSpc>
                <a:spcPts val="1600"/>
              </a:lnSpc>
              <a:buNone/>
            </a:pPr>
            <a:r>
              <a:rPr lang="en-US" sz="1350" dirty="0">
                <a:solidFill>
                  <a:srgbClr val="1B2A38"/>
                </a:solidFill>
                <a:latin typeface="Calibri" pitchFamily="34" charset="0"/>
                <a:ea typeface="Calibri" pitchFamily="34" charset="-122"/>
                <a:cs typeface="Calibri" pitchFamily="34" charset="-120"/>
              </a:rPr>
              <a:t>Within the mean flow, is it wind-field convergence or horizontal moisture advection?</a:t>
            </a:r>
            <a:endParaRPr lang="en-US" sz="1350" dirty="0"/>
          </a:p>
        </p:txBody>
      </p:sp>
      <p:sp>
        <p:nvSpPr>
          <p:cNvPr id="25" name="Shape 23"/>
          <p:cNvSpPr/>
          <p:nvPr/>
        </p:nvSpPr>
        <p:spPr>
          <a:xfrm>
            <a:off x="548640" y="5385816"/>
            <a:ext cx="10881360" cy="676656"/>
          </a:xfrm>
          <a:prstGeom prst="roundRect">
            <a:avLst>
              <a:gd name="adj" fmla="val 12162"/>
            </a:avLst>
          </a:prstGeom>
          <a:solidFill>
            <a:srgbClr val="F1F6F9"/>
          </a:solidFill>
          <a:ln w="12700">
            <a:solidFill>
              <a:srgbClr val="D5E0E8"/>
            </a:solidFill>
            <a:prstDash val="solid"/>
          </a:ln>
          <a:effectLst>
            <a:outerShdw blurRad="63500" dist="25400" dir="5400000" algn="bl" rotWithShape="0">
              <a:srgbClr val="9AB0BF">
                <a:alpha val="28000"/>
              </a:srgbClr>
            </a:outerShdw>
          </a:effectLst>
        </p:spPr>
      </p:sp>
      <p:sp>
        <p:nvSpPr>
          <p:cNvPr id="26" name="Shape 24"/>
          <p:cNvSpPr/>
          <p:nvPr/>
        </p:nvSpPr>
        <p:spPr>
          <a:xfrm>
            <a:off x="749808" y="5568696"/>
            <a:ext cx="310896" cy="310896"/>
          </a:xfrm>
          <a:prstGeom prst="ellipse">
            <a:avLst/>
          </a:prstGeom>
          <a:solidFill>
            <a:srgbClr val="B5651D"/>
          </a:solidFill>
          <a:ln/>
        </p:spPr>
      </p:sp>
      <p:sp>
        <p:nvSpPr>
          <p:cNvPr id="27" name="Text 25"/>
          <p:cNvSpPr txBox="1"/>
          <p:nvPr/>
        </p:nvSpPr>
        <p:spPr>
          <a:xfrm>
            <a:off x="749808" y="5568696"/>
            <a:ext cx="310896" cy="310896"/>
          </a:xfrm>
          <a:prstGeom prst="rect">
            <a:avLst/>
          </a:prstGeom>
          <a:noFill/>
          <a:ln/>
        </p:spPr>
        <p:txBody>
          <a:bodyPr wrap="square" lIns="0" tIns="0" rIns="0" bIns="0" rtlCol="0" anchor="ctr"/>
          <a:lstStyle/>
          <a:p>
            <a:pPr marL="0" indent="0" algn="ctr">
              <a:buNone/>
            </a:pPr>
            <a:r>
              <a:rPr lang="en-US" sz="1500" b="1" dirty="0">
                <a:solidFill>
                  <a:srgbClr val="FFFFFF"/>
                </a:solidFill>
                <a:latin typeface="Cambria" pitchFamily="34" charset="0"/>
                <a:ea typeface="Cambria" pitchFamily="34" charset="-122"/>
                <a:cs typeface="Cambria" pitchFamily="34" charset="-120"/>
              </a:rPr>
              <a:t>05</a:t>
            </a:r>
            <a:endParaRPr lang="en-US" sz="1500" dirty="0"/>
          </a:p>
        </p:txBody>
      </p:sp>
      <p:sp>
        <p:nvSpPr>
          <p:cNvPr id="28" name="Text 26"/>
          <p:cNvSpPr txBox="1"/>
          <p:nvPr/>
        </p:nvSpPr>
        <p:spPr>
          <a:xfrm>
            <a:off x="1234440" y="5468112"/>
            <a:ext cx="1828800" cy="512064"/>
          </a:xfrm>
          <a:prstGeom prst="rect">
            <a:avLst/>
          </a:prstGeom>
          <a:noFill/>
          <a:ln/>
        </p:spPr>
        <p:txBody>
          <a:bodyPr wrap="square" lIns="0" tIns="0" rIns="0" bIns="0" rtlCol="0" anchor="ctr"/>
          <a:lstStyle/>
          <a:p>
            <a:pPr marL="0" indent="0">
              <a:buNone/>
            </a:pPr>
            <a:r>
              <a:rPr lang="en-US" sz="1200" b="1" kern="0" spc="100" dirty="0">
                <a:solidFill>
                  <a:srgbClr val="B5651D"/>
                </a:solidFill>
                <a:latin typeface="Calibri" pitchFamily="34" charset="0"/>
                <a:ea typeface="Calibri" pitchFamily="34" charset="-122"/>
                <a:cs typeface="Calibri" pitchFamily="34" charset="-120"/>
              </a:rPr>
              <a:t>CHANGE</a:t>
            </a:r>
            <a:endParaRPr lang="en-US" sz="1200" dirty="0"/>
          </a:p>
        </p:txBody>
      </p:sp>
      <p:sp>
        <p:nvSpPr>
          <p:cNvPr id="29" name="Text 27"/>
          <p:cNvSpPr txBox="1"/>
          <p:nvPr/>
        </p:nvSpPr>
        <p:spPr>
          <a:xfrm>
            <a:off x="3017520" y="5468112"/>
            <a:ext cx="8229600" cy="512064"/>
          </a:xfrm>
          <a:prstGeom prst="rect">
            <a:avLst/>
          </a:prstGeom>
          <a:noFill/>
          <a:ln/>
        </p:spPr>
        <p:txBody>
          <a:bodyPr wrap="square" lIns="0" tIns="0" rIns="0" bIns="0" rtlCol="0" anchor="ctr"/>
          <a:lstStyle/>
          <a:p>
            <a:pPr marL="0" indent="0">
              <a:lnSpc>
                <a:spcPts val="1600"/>
              </a:lnSpc>
              <a:buNone/>
            </a:pPr>
            <a:r>
              <a:rPr lang="en-US" sz="1350" dirty="0">
                <a:solidFill>
                  <a:srgbClr val="1B2A38"/>
                </a:solidFill>
                <a:latin typeface="Calibri" pitchFamily="34" charset="0"/>
                <a:ea typeface="Calibri" pitchFamily="34" charset="-122"/>
                <a:cs typeface="Calibri" pitchFamily="34" charset="-120"/>
              </a:rPr>
              <a:t>Have the frequency or character of these regimes shifted across the ERA5 era?</a:t>
            </a:r>
            <a:endParaRPr lang="en-US" sz="1350" dirty="0"/>
          </a:p>
        </p:txBody>
      </p:sp>
      <p:sp>
        <p:nvSpPr>
          <p:cNvPr id="30" name="Text 28"/>
          <p:cNvSpPr txBox="1"/>
          <p:nvPr/>
        </p:nvSpPr>
        <p:spPr>
          <a:xfrm>
            <a:off x="548640" y="6473952"/>
            <a:ext cx="8229600" cy="274320"/>
          </a:xfrm>
          <a:prstGeom prst="rect">
            <a:avLst/>
          </a:prstGeom>
          <a:noFill/>
          <a:ln/>
        </p:spPr>
        <p:txBody>
          <a:bodyPr wrap="square" lIns="0" tIns="0" rIns="0" bIns="0" rtlCol="0" anchor="ctr"/>
          <a:lstStyle/>
          <a:p>
            <a:pPr marL="0" indent="0">
              <a:buNone/>
            </a:pPr>
            <a:r>
              <a:rPr lang="en-US" sz="850" dirty="0">
                <a:solidFill>
                  <a:srgbClr val="5B6B79"/>
                </a:solidFill>
                <a:latin typeface="Calibri" pitchFamily="34" charset="0"/>
                <a:ea typeface="Calibri" pitchFamily="34" charset="-122"/>
                <a:cs typeface="Calibri" pitchFamily="34" charset="-120"/>
              </a:rPr>
              <a:t>ERA5 moisture-budget analysis  |  Mississippi River wet and dry extremes</a:t>
            </a:r>
            <a:endParaRPr lang="en-US" sz="850" dirty="0"/>
          </a:p>
        </p:txBody>
      </p:sp>
      <p:sp>
        <p:nvSpPr>
          <p:cNvPr id="31" name="Text 29"/>
          <p:cNvSpPr txBox="1"/>
          <p:nvPr/>
        </p:nvSpPr>
        <p:spPr>
          <a:xfrm>
            <a:off x="11091672" y="6473952"/>
            <a:ext cx="548640" cy="274320"/>
          </a:xfrm>
          <a:prstGeom prst="rect">
            <a:avLst/>
          </a:prstGeom>
          <a:noFill/>
          <a:ln/>
        </p:spPr>
        <p:txBody>
          <a:bodyPr wrap="square" lIns="0" tIns="0" rIns="0" bIns="0" rtlCol="0" anchor="ctr"/>
          <a:lstStyle/>
          <a:p>
            <a:pPr marL="0" indent="0" algn="r">
              <a:buNone/>
            </a:pPr>
            <a:r>
              <a:rPr lang="en-US" sz="900" dirty="0">
                <a:solidFill>
                  <a:srgbClr val="5B6B79"/>
                </a:solidFill>
                <a:latin typeface="Calibri" pitchFamily="34" charset="0"/>
                <a:ea typeface="Calibri" pitchFamily="34" charset="-122"/>
                <a:cs typeface="Calibri" pitchFamily="34" charset="-120"/>
              </a:rPr>
              <a:t>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11091672" cy="274320"/>
          </a:xfrm>
          <a:prstGeom prst="rect">
            <a:avLst/>
          </a:prstGeom>
          <a:noFill/>
          <a:ln/>
        </p:spPr>
        <p:txBody>
          <a:bodyPr wrap="square" lIns="0" tIns="0" rIns="0" bIns="0" rtlCol="0" anchor="ctr"/>
          <a:lstStyle/>
          <a:p>
            <a:pPr marL="0" indent="0">
              <a:buNone/>
            </a:pPr>
            <a:r>
              <a:rPr lang="en-US" sz="1200" b="1" kern="0" spc="200" dirty="0">
                <a:solidFill>
                  <a:srgbClr val="1C7293"/>
                </a:solidFill>
                <a:latin typeface="Calibri" pitchFamily="34" charset="0"/>
                <a:ea typeface="Calibri" pitchFamily="34" charset="-122"/>
                <a:cs typeface="Calibri" pitchFamily="34" charset="-120"/>
              </a:rPr>
              <a:t>STUDY DOMAIN</a:t>
            </a:r>
            <a:endParaRPr lang="en-US" sz="1200" dirty="0"/>
          </a:p>
        </p:txBody>
      </p:sp>
      <p:sp>
        <p:nvSpPr>
          <p:cNvPr id="3" name="Text 1"/>
          <p:cNvSpPr txBox="1"/>
          <p:nvPr/>
        </p:nvSpPr>
        <p:spPr>
          <a:xfrm>
            <a:off x="548640" y="658368"/>
            <a:ext cx="11091672" cy="822960"/>
          </a:xfrm>
          <a:prstGeom prst="rect">
            <a:avLst/>
          </a:prstGeom>
          <a:noFill/>
          <a:ln/>
        </p:spPr>
        <p:txBody>
          <a:bodyPr wrap="square" lIns="0" tIns="0" rIns="0" bIns="0" rtlCol="0" anchor="ctr"/>
          <a:lstStyle/>
          <a:p>
            <a:pPr marL="0" indent="0">
              <a:lnSpc>
                <a:spcPts val="3400"/>
              </a:lnSpc>
              <a:buNone/>
            </a:pPr>
            <a:r>
              <a:rPr lang="en-US" sz="3000" b="1" dirty="0">
                <a:solidFill>
                  <a:srgbClr val="1B2A38"/>
                </a:solidFill>
                <a:latin typeface="Cambria" pitchFamily="34" charset="0"/>
                <a:ea typeface="Cambria" pitchFamily="34" charset="-122"/>
                <a:cs typeface="Cambria" pitchFamily="34" charset="-120"/>
              </a:rPr>
              <a:t>Seven sub-basins, one Tarbert drainage definition</a:t>
            </a:r>
            <a:endParaRPr lang="en-US" sz="3000" dirty="0"/>
          </a:p>
        </p:txBody>
      </p:sp>
      <p:sp>
        <p:nvSpPr>
          <p:cNvPr id="4" name="Shape 2"/>
          <p:cNvSpPr/>
          <p:nvPr/>
        </p:nvSpPr>
        <p:spPr>
          <a:xfrm>
            <a:off x="548640" y="1691640"/>
            <a:ext cx="5486400" cy="4297680"/>
          </a:xfrm>
          <a:prstGeom prst="roundRect">
            <a:avLst>
              <a:gd name="adj" fmla="val 1915"/>
            </a:avLst>
          </a:prstGeom>
          <a:solidFill>
            <a:srgbClr val="F1F6F9"/>
          </a:solidFill>
          <a:ln w="12700">
            <a:solidFill>
              <a:srgbClr val="D5E0E8"/>
            </a:solidFill>
            <a:prstDash val="solid"/>
          </a:ln>
          <a:effectLst>
            <a:outerShdw blurRad="63500" dist="25400" dir="5400000" algn="bl" rotWithShape="0">
              <a:srgbClr val="9AB0BF">
                <a:alpha val="28000"/>
              </a:srgbClr>
            </a:outerShdw>
          </a:effectLst>
        </p:spPr>
      </p:sp>
      <p:sp>
        <p:nvSpPr>
          <p:cNvPr id="5" name="Text 3"/>
          <p:cNvSpPr txBox="1"/>
          <p:nvPr/>
        </p:nvSpPr>
        <p:spPr>
          <a:xfrm>
            <a:off x="868680" y="1874520"/>
            <a:ext cx="4846320" cy="365760"/>
          </a:xfrm>
          <a:prstGeom prst="rect">
            <a:avLst/>
          </a:prstGeom>
          <a:noFill/>
          <a:ln/>
        </p:spPr>
        <p:txBody>
          <a:bodyPr wrap="square" lIns="0" tIns="0" rIns="0" bIns="0" rtlCol="0" anchor="ctr"/>
          <a:lstStyle/>
          <a:p>
            <a:pPr marL="0" indent="0">
              <a:buNone/>
            </a:pPr>
            <a:r>
              <a:rPr lang="en-US" sz="1600" b="1" dirty="0">
                <a:solidFill>
                  <a:srgbClr val="0B4F82"/>
                </a:solidFill>
                <a:latin typeface="Cambria" pitchFamily="34" charset="0"/>
                <a:ea typeface="Cambria" pitchFamily="34" charset="-122"/>
                <a:cs typeface="Cambria" pitchFamily="34" charset="-120"/>
              </a:rPr>
              <a:t>Basin roster</a:t>
            </a:r>
            <a:endParaRPr lang="en-US" sz="1600" dirty="0"/>
          </a:p>
        </p:txBody>
      </p:sp>
      <p:sp>
        <p:nvSpPr>
          <p:cNvPr id="6" name="Shape 4"/>
          <p:cNvSpPr/>
          <p:nvPr/>
        </p:nvSpPr>
        <p:spPr>
          <a:xfrm>
            <a:off x="868680" y="2414016"/>
            <a:ext cx="182880" cy="182880"/>
          </a:xfrm>
          <a:prstGeom prst="ellipse">
            <a:avLst/>
          </a:prstGeom>
          <a:solidFill>
            <a:srgbClr val="2E75B6"/>
          </a:solidFill>
          <a:ln/>
        </p:spPr>
      </p:sp>
      <p:sp>
        <p:nvSpPr>
          <p:cNvPr id="7" name="Text 5"/>
          <p:cNvSpPr txBox="1"/>
          <p:nvPr/>
        </p:nvSpPr>
        <p:spPr>
          <a:xfrm>
            <a:off x="1170432" y="2340864"/>
            <a:ext cx="3291840" cy="310896"/>
          </a:xfrm>
          <a:prstGeom prst="rect">
            <a:avLst/>
          </a:prstGeom>
          <a:noFill/>
          <a:ln/>
        </p:spPr>
        <p:txBody>
          <a:bodyPr wrap="square" lIns="0" tIns="0" rIns="0" bIns="0" rtlCol="0" anchor="ctr"/>
          <a:lstStyle/>
          <a:p>
            <a:pPr marL="0" indent="0">
              <a:buNone/>
            </a:pPr>
            <a:r>
              <a:rPr lang="en-US" sz="1350" b="1" dirty="0">
                <a:solidFill>
                  <a:srgbClr val="1B2A38"/>
                </a:solidFill>
                <a:latin typeface="Calibri" pitchFamily="34" charset="0"/>
                <a:ea typeface="Calibri" pitchFamily="34" charset="-122"/>
                <a:cs typeface="Calibri" pitchFamily="34" charset="-120"/>
              </a:rPr>
              <a:t>Upper Mississippi</a:t>
            </a:r>
            <a:endParaRPr lang="en-US" sz="1350" dirty="0"/>
          </a:p>
        </p:txBody>
      </p:sp>
      <p:sp>
        <p:nvSpPr>
          <p:cNvPr id="8" name="Text 6"/>
          <p:cNvSpPr txBox="1"/>
          <p:nvPr/>
        </p:nvSpPr>
        <p:spPr>
          <a:xfrm>
            <a:off x="4251960" y="2340864"/>
            <a:ext cx="1645920" cy="310896"/>
          </a:xfrm>
          <a:prstGeom prst="rect">
            <a:avLst/>
          </a:prstGeom>
          <a:noFill/>
          <a:ln/>
        </p:spPr>
        <p:txBody>
          <a:bodyPr wrap="square" lIns="0" tIns="0" rIns="0" bIns="0" rtlCol="0" anchor="ctr"/>
          <a:lstStyle/>
          <a:p>
            <a:pPr marL="0" indent="0" algn="r">
              <a:buNone/>
            </a:pPr>
            <a:r>
              <a:rPr lang="en-US" sz="1000" dirty="0">
                <a:solidFill>
                  <a:srgbClr val="1C7293"/>
                </a:solidFill>
                <a:latin typeface="Calibri" pitchFamily="34" charset="0"/>
                <a:ea typeface="Calibri" pitchFamily="34" charset="-122"/>
                <a:cs typeface="Calibri" pitchFamily="34" charset="-120"/>
              </a:rPr>
              <a:t>Tarbert-contributing</a:t>
            </a:r>
            <a:endParaRPr lang="en-US" sz="1000" dirty="0"/>
          </a:p>
        </p:txBody>
      </p:sp>
      <p:sp>
        <p:nvSpPr>
          <p:cNvPr id="9" name="Shape 7"/>
          <p:cNvSpPr/>
          <p:nvPr/>
        </p:nvSpPr>
        <p:spPr>
          <a:xfrm>
            <a:off x="868680" y="2871216"/>
            <a:ext cx="182880" cy="182880"/>
          </a:xfrm>
          <a:prstGeom prst="ellipse">
            <a:avLst/>
          </a:prstGeom>
          <a:solidFill>
            <a:srgbClr val="2E75B6"/>
          </a:solidFill>
          <a:ln/>
        </p:spPr>
      </p:sp>
      <p:sp>
        <p:nvSpPr>
          <p:cNvPr id="10" name="Text 8"/>
          <p:cNvSpPr txBox="1"/>
          <p:nvPr/>
        </p:nvSpPr>
        <p:spPr>
          <a:xfrm>
            <a:off x="1170432" y="2798064"/>
            <a:ext cx="3291840" cy="310896"/>
          </a:xfrm>
          <a:prstGeom prst="rect">
            <a:avLst/>
          </a:prstGeom>
          <a:noFill/>
          <a:ln/>
        </p:spPr>
        <p:txBody>
          <a:bodyPr wrap="square" lIns="0" tIns="0" rIns="0" bIns="0" rtlCol="0" anchor="ctr"/>
          <a:lstStyle/>
          <a:p>
            <a:pPr marL="0" indent="0">
              <a:buNone/>
            </a:pPr>
            <a:r>
              <a:rPr lang="en-US" sz="1350" b="1" dirty="0">
                <a:solidFill>
                  <a:srgbClr val="1B2A38"/>
                </a:solidFill>
                <a:latin typeface="Calibri" pitchFamily="34" charset="0"/>
                <a:ea typeface="Calibri" pitchFamily="34" charset="-122"/>
                <a:cs typeface="Calibri" pitchFamily="34" charset="-120"/>
              </a:rPr>
              <a:t>Missouri</a:t>
            </a:r>
            <a:endParaRPr lang="en-US" sz="1350" dirty="0"/>
          </a:p>
        </p:txBody>
      </p:sp>
      <p:sp>
        <p:nvSpPr>
          <p:cNvPr id="11" name="Text 9"/>
          <p:cNvSpPr txBox="1"/>
          <p:nvPr/>
        </p:nvSpPr>
        <p:spPr>
          <a:xfrm>
            <a:off x="4251960" y="2798064"/>
            <a:ext cx="1645920" cy="310896"/>
          </a:xfrm>
          <a:prstGeom prst="rect">
            <a:avLst/>
          </a:prstGeom>
          <a:noFill/>
          <a:ln/>
        </p:spPr>
        <p:txBody>
          <a:bodyPr wrap="square" lIns="0" tIns="0" rIns="0" bIns="0" rtlCol="0" anchor="ctr"/>
          <a:lstStyle/>
          <a:p>
            <a:pPr marL="0" indent="0" algn="r">
              <a:buNone/>
            </a:pPr>
            <a:r>
              <a:rPr lang="en-US" sz="1000" dirty="0">
                <a:solidFill>
                  <a:srgbClr val="1C7293"/>
                </a:solidFill>
                <a:latin typeface="Calibri" pitchFamily="34" charset="0"/>
                <a:ea typeface="Calibri" pitchFamily="34" charset="-122"/>
                <a:cs typeface="Calibri" pitchFamily="34" charset="-120"/>
              </a:rPr>
              <a:t>Tarbert-contributing</a:t>
            </a:r>
            <a:endParaRPr lang="en-US" sz="1000" dirty="0"/>
          </a:p>
        </p:txBody>
      </p:sp>
      <p:sp>
        <p:nvSpPr>
          <p:cNvPr id="12" name="Shape 10"/>
          <p:cNvSpPr/>
          <p:nvPr/>
        </p:nvSpPr>
        <p:spPr>
          <a:xfrm>
            <a:off x="868680" y="3328416"/>
            <a:ext cx="182880" cy="182880"/>
          </a:xfrm>
          <a:prstGeom prst="ellipse">
            <a:avLst/>
          </a:prstGeom>
          <a:solidFill>
            <a:srgbClr val="2E75B6"/>
          </a:solidFill>
          <a:ln/>
        </p:spPr>
      </p:sp>
      <p:sp>
        <p:nvSpPr>
          <p:cNvPr id="13" name="Text 11"/>
          <p:cNvSpPr txBox="1"/>
          <p:nvPr/>
        </p:nvSpPr>
        <p:spPr>
          <a:xfrm>
            <a:off x="1170432" y="3255264"/>
            <a:ext cx="3291840" cy="310896"/>
          </a:xfrm>
          <a:prstGeom prst="rect">
            <a:avLst/>
          </a:prstGeom>
          <a:noFill/>
          <a:ln/>
        </p:spPr>
        <p:txBody>
          <a:bodyPr wrap="square" lIns="0" tIns="0" rIns="0" bIns="0" rtlCol="0" anchor="ctr"/>
          <a:lstStyle/>
          <a:p>
            <a:pPr marL="0" indent="0">
              <a:buNone/>
            </a:pPr>
            <a:r>
              <a:rPr lang="en-US" sz="1350" b="1" dirty="0">
                <a:solidFill>
                  <a:srgbClr val="1B2A38"/>
                </a:solidFill>
                <a:latin typeface="Calibri" pitchFamily="34" charset="0"/>
                <a:ea typeface="Calibri" pitchFamily="34" charset="-122"/>
                <a:cs typeface="Calibri" pitchFamily="34" charset="-120"/>
              </a:rPr>
              <a:t>Ohio</a:t>
            </a:r>
            <a:endParaRPr lang="en-US" sz="1350" dirty="0"/>
          </a:p>
        </p:txBody>
      </p:sp>
      <p:sp>
        <p:nvSpPr>
          <p:cNvPr id="14" name="Text 12"/>
          <p:cNvSpPr txBox="1"/>
          <p:nvPr/>
        </p:nvSpPr>
        <p:spPr>
          <a:xfrm>
            <a:off x="4251960" y="3255264"/>
            <a:ext cx="1645920" cy="310896"/>
          </a:xfrm>
          <a:prstGeom prst="rect">
            <a:avLst/>
          </a:prstGeom>
          <a:noFill/>
          <a:ln/>
        </p:spPr>
        <p:txBody>
          <a:bodyPr wrap="square" lIns="0" tIns="0" rIns="0" bIns="0" rtlCol="0" anchor="ctr"/>
          <a:lstStyle/>
          <a:p>
            <a:pPr marL="0" indent="0" algn="r">
              <a:buNone/>
            </a:pPr>
            <a:r>
              <a:rPr lang="en-US" sz="1000" dirty="0">
                <a:solidFill>
                  <a:srgbClr val="1C7293"/>
                </a:solidFill>
                <a:latin typeface="Calibri" pitchFamily="34" charset="0"/>
                <a:ea typeface="Calibri" pitchFamily="34" charset="-122"/>
                <a:cs typeface="Calibri" pitchFamily="34" charset="-120"/>
              </a:rPr>
              <a:t>Tarbert-contributing</a:t>
            </a:r>
            <a:endParaRPr lang="en-US" sz="1000" dirty="0"/>
          </a:p>
        </p:txBody>
      </p:sp>
      <p:sp>
        <p:nvSpPr>
          <p:cNvPr id="15" name="Shape 13"/>
          <p:cNvSpPr/>
          <p:nvPr/>
        </p:nvSpPr>
        <p:spPr>
          <a:xfrm>
            <a:off x="868680" y="3785616"/>
            <a:ext cx="182880" cy="182880"/>
          </a:xfrm>
          <a:prstGeom prst="ellipse">
            <a:avLst/>
          </a:prstGeom>
          <a:solidFill>
            <a:srgbClr val="2E75B6"/>
          </a:solidFill>
          <a:ln/>
        </p:spPr>
      </p:sp>
      <p:sp>
        <p:nvSpPr>
          <p:cNvPr id="16" name="Text 14"/>
          <p:cNvSpPr txBox="1"/>
          <p:nvPr/>
        </p:nvSpPr>
        <p:spPr>
          <a:xfrm>
            <a:off x="1170432" y="3712464"/>
            <a:ext cx="3291840" cy="310896"/>
          </a:xfrm>
          <a:prstGeom prst="rect">
            <a:avLst/>
          </a:prstGeom>
          <a:noFill/>
          <a:ln/>
        </p:spPr>
        <p:txBody>
          <a:bodyPr wrap="square" lIns="0" tIns="0" rIns="0" bIns="0" rtlCol="0" anchor="ctr"/>
          <a:lstStyle/>
          <a:p>
            <a:pPr marL="0" indent="0">
              <a:buNone/>
            </a:pPr>
            <a:r>
              <a:rPr lang="en-US" sz="1350" b="1" dirty="0">
                <a:solidFill>
                  <a:srgbClr val="1B2A38"/>
                </a:solidFill>
                <a:latin typeface="Calibri" pitchFamily="34" charset="0"/>
                <a:ea typeface="Calibri" pitchFamily="34" charset="-122"/>
                <a:cs typeface="Calibri" pitchFamily="34" charset="-120"/>
              </a:rPr>
              <a:t>Tennessee</a:t>
            </a:r>
            <a:endParaRPr lang="en-US" sz="1350" dirty="0"/>
          </a:p>
        </p:txBody>
      </p:sp>
      <p:sp>
        <p:nvSpPr>
          <p:cNvPr id="17" name="Text 15"/>
          <p:cNvSpPr txBox="1"/>
          <p:nvPr/>
        </p:nvSpPr>
        <p:spPr>
          <a:xfrm>
            <a:off x="4251960" y="3712464"/>
            <a:ext cx="1645920" cy="310896"/>
          </a:xfrm>
          <a:prstGeom prst="rect">
            <a:avLst/>
          </a:prstGeom>
          <a:noFill/>
          <a:ln/>
        </p:spPr>
        <p:txBody>
          <a:bodyPr wrap="square" lIns="0" tIns="0" rIns="0" bIns="0" rtlCol="0" anchor="ctr"/>
          <a:lstStyle/>
          <a:p>
            <a:pPr marL="0" indent="0" algn="r">
              <a:buNone/>
            </a:pPr>
            <a:r>
              <a:rPr lang="en-US" sz="1000" dirty="0">
                <a:solidFill>
                  <a:srgbClr val="1C7293"/>
                </a:solidFill>
                <a:latin typeface="Calibri" pitchFamily="34" charset="0"/>
                <a:ea typeface="Calibri" pitchFamily="34" charset="-122"/>
                <a:cs typeface="Calibri" pitchFamily="34" charset="-120"/>
              </a:rPr>
              <a:t>Tarbert-contributing</a:t>
            </a:r>
            <a:endParaRPr lang="en-US" sz="1000" dirty="0"/>
          </a:p>
        </p:txBody>
      </p:sp>
      <p:sp>
        <p:nvSpPr>
          <p:cNvPr id="18" name="Shape 16"/>
          <p:cNvSpPr/>
          <p:nvPr/>
        </p:nvSpPr>
        <p:spPr>
          <a:xfrm>
            <a:off x="868680" y="4242816"/>
            <a:ext cx="182880" cy="182880"/>
          </a:xfrm>
          <a:prstGeom prst="ellipse">
            <a:avLst/>
          </a:prstGeom>
          <a:solidFill>
            <a:srgbClr val="2E75B6"/>
          </a:solidFill>
          <a:ln/>
        </p:spPr>
      </p:sp>
      <p:sp>
        <p:nvSpPr>
          <p:cNvPr id="19" name="Text 17"/>
          <p:cNvSpPr txBox="1"/>
          <p:nvPr/>
        </p:nvSpPr>
        <p:spPr>
          <a:xfrm>
            <a:off x="1170432" y="4169664"/>
            <a:ext cx="3291840" cy="310896"/>
          </a:xfrm>
          <a:prstGeom prst="rect">
            <a:avLst/>
          </a:prstGeom>
          <a:noFill/>
          <a:ln/>
        </p:spPr>
        <p:txBody>
          <a:bodyPr wrap="square" lIns="0" tIns="0" rIns="0" bIns="0" rtlCol="0" anchor="ctr"/>
          <a:lstStyle/>
          <a:p>
            <a:pPr marL="0" indent="0">
              <a:buNone/>
            </a:pPr>
            <a:r>
              <a:rPr lang="en-US" sz="1350" b="1" dirty="0">
                <a:solidFill>
                  <a:srgbClr val="1B2A38"/>
                </a:solidFill>
                <a:latin typeface="Calibri" pitchFamily="34" charset="0"/>
                <a:ea typeface="Calibri" pitchFamily="34" charset="-122"/>
                <a:cs typeface="Calibri" pitchFamily="34" charset="-120"/>
              </a:rPr>
              <a:t>Arkansas-White</a:t>
            </a:r>
            <a:endParaRPr lang="en-US" sz="1350" dirty="0"/>
          </a:p>
        </p:txBody>
      </p:sp>
      <p:sp>
        <p:nvSpPr>
          <p:cNvPr id="20" name="Text 18"/>
          <p:cNvSpPr txBox="1"/>
          <p:nvPr/>
        </p:nvSpPr>
        <p:spPr>
          <a:xfrm>
            <a:off x="4251960" y="4169664"/>
            <a:ext cx="1645920" cy="310896"/>
          </a:xfrm>
          <a:prstGeom prst="rect">
            <a:avLst/>
          </a:prstGeom>
          <a:noFill/>
          <a:ln/>
        </p:spPr>
        <p:txBody>
          <a:bodyPr wrap="square" lIns="0" tIns="0" rIns="0" bIns="0" rtlCol="0" anchor="ctr"/>
          <a:lstStyle/>
          <a:p>
            <a:pPr marL="0" indent="0" algn="r">
              <a:buNone/>
            </a:pPr>
            <a:r>
              <a:rPr lang="en-US" sz="1000" dirty="0">
                <a:solidFill>
                  <a:srgbClr val="1C7293"/>
                </a:solidFill>
                <a:latin typeface="Calibri" pitchFamily="34" charset="0"/>
                <a:ea typeface="Calibri" pitchFamily="34" charset="-122"/>
                <a:cs typeface="Calibri" pitchFamily="34" charset="-120"/>
              </a:rPr>
              <a:t>Tarbert-contributing</a:t>
            </a:r>
            <a:endParaRPr lang="en-US" sz="1000" dirty="0"/>
          </a:p>
        </p:txBody>
      </p:sp>
      <p:sp>
        <p:nvSpPr>
          <p:cNvPr id="21" name="Shape 19"/>
          <p:cNvSpPr/>
          <p:nvPr/>
        </p:nvSpPr>
        <p:spPr>
          <a:xfrm>
            <a:off x="868680" y="4700016"/>
            <a:ext cx="182880" cy="182880"/>
          </a:xfrm>
          <a:prstGeom prst="ellipse">
            <a:avLst/>
          </a:prstGeom>
          <a:solidFill>
            <a:srgbClr val="2E75B6"/>
          </a:solidFill>
          <a:ln/>
        </p:spPr>
      </p:sp>
      <p:sp>
        <p:nvSpPr>
          <p:cNvPr id="22" name="Text 20"/>
          <p:cNvSpPr txBox="1"/>
          <p:nvPr/>
        </p:nvSpPr>
        <p:spPr>
          <a:xfrm>
            <a:off x="1170432" y="4626864"/>
            <a:ext cx="3291840" cy="310896"/>
          </a:xfrm>
          <a:prstGeom prst="rect">
            <a:avLst/>
          </a:prstGeom>
          <a:noFill/>
          <a:ln/>
        </p:spPr>
        <p:txBody>
          <a:bodyPr wrap="square" lIns="0" tIns="0" rIns="0" bIns="0" rtlCol="0" anchor="ctr"/>
          <a:lstStyle/>
          <a:p>
            <a:pPr marL="0" indent="0">
              <a:buNone/>
            </a:pPr>
            <a:r>
              <a:rPr lang="en-US" sz="1350" b="1" dirty="0">
                <a:solidFill>
                  <a:srgbClr val="1B2A38"/>
                </a:solidFill>
                <a:latin typeface="Calibri" pitchFamily="34" charset="0"/>
                <a:ea typeface="Calibri" pitchFamily="34" charset="-122"/>
                <a:cs typeface="Calibri" pitchFamily="34" charset="-120"/>
              </a:rPr>
              <a:t>Lower Mississippi</a:t>
            </a:r>
            <a:endParaRPr lang="en-US" sz="1350" dirty="0"/>
          </a:p>
        </p:txBody>
      </p:sp>
      <p:sp>
        <p:nvSpPr>
          <p:cNvPr id="23" name="Text 21"/>
          <p:cNvSpPr txBox="1"/>
          <p:nvPr/>
        </p:nvSpPr>
        <p:spPr>
          <a:xfrm>
            <a:off x="4251960" y="4626864"/>
            <a:ext cx="1645920" cy="310896"/>
          </a:xfrm>
          <a:prstGeom prst="rect">
            <a:avLst/>
          </a:prstGeom>
          <a:noFill/>
          <a:ln/>
        </p:spPr>
        <p:txBody>
          <a:bodyPr wrap="square" lIns="0" tIns="0" rIns="0" bIns="0" rtlCol="0" anchor="ctr"/>
          <a:lstStyle/>
          <a:p>
            <a:pPr marL="0" indent="0" algn="r">
              <a:buNone/>
            </a:pPr>
            <a:r>
              <a:rPr lang="en-US" sz="1000" dirty="0">
                <a:solidFill>
                  <a:srgbClr val="1C7293"/>
                </a:solidFill>
                <a:latin typeface="Calibri" pitchFamily="34" charset="0"/>
                <a:ea typeface="Calibri" pitchFamily="34" charset="-122"/>
                <a:cs typeface="Calibri" pitchFamily="34" charset="-120"/>
              </a:rPr>
              <a:t>Tarbert-contributing</a:t>
            </a:r>
            <a:endParaRPr lang="en-US" sz="1000" dirty="0"/>
          </a:p>
        </p:txBody>
      </p:sp>
      <p:sp>
        <p:nvSpPr>
          <p:cNvPr id="24" name="Shape 22"/>
          <p:cNvSpPr/>
          <p:nvPr/>
        </p:nvSpPr>
        <p:spPr>
          <a:xfrm>
            <a:off x="868680" y="5157216"/>
            <a:ext cx="182880" cy="182880"/>
          </a:xfrm>
          <a:prstGeom prst="ellipse">
            <a:avLst/>
          </a:prstGeom>
          <a:solidFill>
            <a:srgbClr val="B5651D"/>
          </a:solidFill>
          <a:ln/>
        </p:spPr>
      </p:sp>
      <p:sp>
        <p:nvSpPr>
          <p:cNvPr id="25" name="Text 23"/>
          <p:cNvSpPr txBox="1"/>
          <p:nvPr/>
        </p:nvSpPr>
        <p:spPr>
          <a:xfrm>
            <a:off x="1170432" y="5084064"/>
            <a:ext cx="3291840" cy="310896"/>
          </a:xfrm>
          <a:prstGeom prst="rect">
            <a:avLst/>
          </a:prstGeom>
          <a:noFill/>
          <a:ln/>
        </p:spPr>
        <p:txBody>
          <a:bodyPr wrap="square" lIns="0" tIns="0" rIns="0" bIns="0" rtlCol="0" anchor="ctr"/>
          <a:lstStyle/>
          <a:p>
            <a:pPr marL="0" indent="0">
              <a:buNone/>
            </a:pPr>
            <a:r>
              <a:rPr lang="en-US" sz="1350" b="1" dirty="0">
                <a:solidFill>
                  <a:srgbClr val="1B2A38"/>
                </a:solidFill>
                <a:latin typeface="Calibri" pitchFamily="34" charset="0"/>
                <a:ea typeface="Calibri" pitchFamily="34" charset="-122"/>
                <a:cs typeface="Calibri" pitchFamily="34" charset="-120"/>
              </a:rPr>
              <a:t>Red River</a:t>
            </a:r>
            <a:endParaRPr lang="en-US" sz="1350" dirty="0"/>
          </a:p>
        </p:txBody>
      </p:sp>
      <p:sp>
        <p:nvSpPr>
          <p:cNvPr id="26" name="Text 24"/>
          <p:cNvSpPr txBox="1"/>
          <p:nvPr/>
        </p:nvSpPr>
        <p:spPr>
          <a:xfrm>
            <a:off x="4251960" y="5084064"/>
            <a:ext cx="1645920" cy="310896"/>
          </a:xfrm>
          <a:prstGeom prst="rect">
            <a:avLst/>
          </a:prstGeom>
          <a:noFill/>
          <a:ln/>
        </p:spPr>
        <p:txBody>
          <a:bodyPr wrap="square" lIns="0" tIns="0" rIns="0" bIns="0" rtlCol="0" anchor="ctr"/>
          <a:lstStyle/>
          <a:p>
            <a:pPr marL="0" indent="0" algn="r">
              <a:buNone/>
            </a:pPr>
            <a:r>
              <a:rPr lang="en-US" sz="1000" dirty="0">
                <a:solidFill>
                  <a:srgbClr val="B5651D"/>
                </a:solidFill>
                <a:latin typeface="Calibri" pitchFamily="34" charset="0"/>
                <a:ea typeface="Calibri" pitchFamily="34" charset="-122"/>
                <a:cs typeface="Calibri" pitchFamily="34" charset="-120"/>
              </a:rPr>
              <a:t>Regional diagnostic</a:t>
            </a:r>
            <a:endParaRPr lang="en-US" sz="1000" dirty="0"/>
          </a:p>
        </p:txBody>
      </p:sp>
      <p:sp>
        <p:nvSpPr>
          <p:cNvPr id="27" name="Shape 25"/>
          <p:cNvSpPr/>
          <p:nvPr/>
        </p:nvSpPr>
        <p:spPr>
          <a:xfrm>
            <a:off x="6309360" y="1691640"/>
            <a:ext cx="5303520" cy="2057400"/>
          </a:xfrm>
          <a:prstGeom prst="roundRect">
            <a:avLst>
              <a:gd name="adj" fmla="val 4000"/>
            </a:avLst>
          </a:prstGeom>
          <a:solidFill>
            <a:srgbClr val="EAF1F6"/>
          </a:solidFill>
          <a:ln w="12700">
            <a:solidFill>
              <a:srgbClr val="D5E0E8"/>
            </a:solidFill>
            <a:prstDash val="solid"/>
          </a:ln>
          <a:effectLst>
            <a:outerShdw blurRad="63500" dist="25400" dir="5400000" algn="bl" rotWithShape="0">
              <a:srgbClr val="9AB0BF">
                <a:alpha val="28000"/>
              </a:srgbClr>
            </a:outerShdw>
          </a:effectLst>
        </p:spPr>
      </p:sp>
      <p:sp>
        <p:nvSpPr>
          <p:cNvPr id="28" name="Text 26"/>
          <p:cNvSpPr txBox="1"/>
          <p:nvPr/>
        </p:nvSpPr>
        <p:spPr>
          <a:xfrm>
            <a:off x="6583680" y="1874520"/>
            <a:ext cx="4754880" cy="365760"/>
          </a:xfrm>
          <a:prstGeom prst="rect">
            <a:avLst/>
          </a:prstGeom>
          <a:noFill/>
          <a:ln/>
        </p:spPr>
        <p:txBody>
          <a:bodyPr wrap="square" lIns="0" tIns="0" rIns="0" bIns="0" rtlCol="0" anchor="ctr"/>
          <a:lstStyle/>
          <a:p>
            <a:pPr marL="0" indent="0">
              <a:buNone/>
            </a:pPr>
            <a:r>
              <a:rPr lang="en-US" sz="1500" b="1" dirty="0">
                <a:solidFill>
                  <a:srgbClr val="0B4F82"/>
                </a:solidFill>
                <a:latin typeface="Cambria" pitchFamily="34" charset="0"/>
                <a:ea typeface="Cambria" pitchFamily="34" charset="-122"/>
                <a:cs typeface="Cambria" pitchFamily="34" charset="-120"/>
              </a:rPr>
              <a:t>Why six define the events</a:t>
            </a:r>
            <a:endParaRPr lang="en-US" sz="1500" dirty="0"/>
          </a:p>
        </p:txBody>
      </p:sp>
      <p:sp>
        <p:nvSpPr>
          <p:cNvPr id="29" name="Text 27"/>
          <p:cNvSpPr txBox="1"/>
          <p:nvPr/>
        </p:nvSpPr>
        <p:spPr>
          <a:xfrm>
            <a:off x="6583680" y="2286000"/>
            <a:ext cx="4754880" cy="1371600"/>
          </a:xfrm>
          <a:prstGeom prst="rect">
            <a:avLst/>
          </a:prstGeom>
          <a:noFill/>
          <a:ln/>
        </p:spPr>
        <p:txBody>
          <a:bodyPr wrap="square" lIns="0" tIns="0" rIns="0" bIns="0" rtlCol="0" anchor="ctr"/>
          <a:lstStyle/>
          <a:p>
            <a:pPr marL="0" indent="0">
              <a:lnSpc>
                <a:spcPts val="1800"/>
              </a:lnSpc>
              <a:buNone/>
            </a:pPr>
            <a:r>
              <a:rPr lang="en-US" sz="1300" dirty="0">
                <a:solidFill>
                  <a:srgbClr val="1B2A38"/>
                </a:solidFill>
                <a:latin typeface="Calibri" pitchFamily="34" charset="0"/>
                <a:ea typeface="Calibri" pitchFamily="34" charset="-122"/>
                <a:cs typeface="Calibri" pitchFamily="34" charset="-120"/>
              </a:rPr>
              <a:t>The Tarbert-wide precipitation index uses only the six basins that actually contribute flow at Tarbert Landing. Red River is deliberately excluded from that drainage total so the event definition matches the streamflow it is meant to explain.</a:t>
            </a:r>
            <a:endParaRPr lang="en-US" sz="1300" dirty="0"/>
          </a:p>
        </p:txBody>
      </p:sp>
      <p:sp>
        <p:nvSpPr>
          <p:cNvPr id="30" name="Shape 28"/>
          <p:cNvSpPr/>
          <p:nvPr/>
        </p:nvSpPr>
        <p:spPr>
          <a:xfrm>
            <a:off x="6309360" y="3931920"/>
            <a:ext cx="5303520" cy="2057400"/>
          </a:xfrm>
          <a:prstGeom prst="roundRect">
            <a:avLst>
              <a:gd name="adj" fmla="val 4000"/>
            </a:avLst>
          </a:prstGeom>
          <a:solidFill>
            <a:srgbClr val="F1F6F9"/>
          </a:solidFill>
          <a:ln w="12700">
            <a:solidFill>
              <a:srgbClr val="D5E0E8"/>
            </a:solidFill>
            <a:prstDash val="solid"/>
          </a:ln>
          <a:effectLst>
            <a:outerShdw blurRad="63500" dist="25400" dir="5400000" algn="bl" rotWithShape="0">
              <a:srgbClr val="9AB0BF">
                <a:alpha val="28000"/>
              </a:srgbClr>
            </a:outerShdw>
          </a:effectLst>
        </p:spPr>
      </p:sp>
      <p:sp>
        <p:nvSpPr>
          <p:cNvPr id="31" name="Text 29"/>
          <p:cNvSpPr txBox="1"/>
          <p:nvPr/>
        </p:nvSpPr>
        <p:spPr>
          <a:xfrm>
            <a:off x="6583680" y="4114800"/>
            <a:ext cx="4754880" cy="365760"/>
          </a:xfrm>
          <a:prstGeom prst="rect">
            <a:avLst/>
          </a:prstGeom>
          <a:noFill/>
          <a:ln/>
        </p:spPr>
        <p:txBody>
          <a:bodyPr wrap="square" lIns="0" tIns="0" rIns="0" bIns="0" rtlCol="0" anchor="ctr"/>
          <a:lstStyle/>
          <a:p>
            <a:pPr marL="0" indent="0">
              <a:buNone/>
            </a:pPr>
            <a:r>
              <a:rPr lang="en-US" sz="1500" b="1" dirty="0">
                <a:solidFill>
                  <a:srgbClr val="B5651D"/>
                </a:solidFill>
                <a:latin typeface="Cambria" pitchFamily="34" charset="0"/>
                <a:ea typeface="Cambria" pitchFamily="34" charset="-122"/>
                <a:cs typeface="Cambria" pitchFamily="34" charset="-120"/>
              </a:rPr>
              <a:t>Why Red stays in</a:t>
            </a:r>
            <a:endParaRPr lang="en-US" sz="1500" dirty="0"/>
          </a:p>
        </p:txBody>
      </p:sp>
      <p:sp>
        <p:nvSpPr>
          <p:cNvPr id="32" name="Text 30"/>
          <p:cNvSpPr txBox="1"/>
          <p:nvPr/>
        </p:nvSpPr>
        <p:spPr>
          <a:xfrm>
            <a:off x="6583680" y="4526280"/>
            <a:ext cx="4754880" cy="1371600"/>
          </a:xfrm>
          <a:prstGeom prst="rect">
            <a:avLst/>
          </a:prstGeom>
          <a:noFill/>
          <a:ln/>
        </p:spPr>
        <p:txBody>
          <a:bodyPr wrap="square" lIns="0" tIns="0" rIns="0" bIns="0" rtlCol="0" anchor="ctr"/>
          <a:lstStyle/>
          <a:p>
            <a:pPr marL="0" indent="0">
              <a:lnSpc>
                <a:spcPts val="1800"/>
              </a:lnSpc>
              <a:buNone/>
            </a:pPr>
            <a:r>
              <a:rPr lang="en-US" sz="1300" dirty="0">
                <a:solidFill>
                  <a:srgbClr val="1B2A38"/>
                </a:solidFill>
                <a:latin typeface="Calibri" pitchFamily="34" charset="0"/>
                <a:ea typeface="Calibri" pitchFamily="34" charset="-122"/>
                <a:cs typeface="Calibri" pitchFamily="34" charset="-120"/>
              </a:rPr>
              <a:t>Red River is kept as a seventh regional diagnostic. It reveals whether a moisture anomaly is confined to the Tarbert drainage or reflects a broader south-central pattern. Grid cells come from basin polygons; spatial means are cosine-of-latitude weighted.</a:t>
            </a:r>
            <a:endParaRPr lang="en-US" sz="1300" dirty="0"/>
          </a:p>
        </p:txBody>
      </p:sp>
      <p:sp>
        <p:nvSpPr>
          <p:cNvPr id="33" name="Text 31"/>
          <p:cNvSpPr txBox="1"/>
          <p:nvPr/>
        </p:nvSpPr>
        <p:spPr>
          <a:xfrm>
            <a:off x="548640" y="6473952"/>
            <a:ext cx="8229600" cy="274320"/>
          </a:xfrm>
          <a:prstGeom prst="rect">
            <a:avLst/>
          </a:prstGeom>
          <a:noFill/>
          <a:ln/>
        </p:spPr>
        <p:txBody>
          <a:bodyPr wrap="square" lIns="0" tIns="0" rIns="0" bIns="0" rtlCol="0" anchor="ctr"/>
          <a:lstStyle/>
          <a:p>
            <a:pPr marL="0" indent="0">
              <a:buNone/>
            </a:pPr>
            <a:r>
              <a:rPr lang="en-US" sz="850" dirty="0">
                <a:solidFill>
                  <a:srgbClr val="5B6B79"/>
                </a:solidFill>
                <a:latin typeface="Calibri" pitchFamily="34" charset="0"/>
                <a:ea typeface="Calibri" pitchFamily="34" charset="-122"/>
                <a:cs typeface="Calibri" pitchFamily="34" charset="-120"/>
              </a:rPr>
              <a:t>ERA5 moisture-budget analysis  |  Mississippi River wet and dry extremes</a:t>
            </a:r>
            <a:endParaRPr lang="en-US" sz="850" dirty="0"/>
          </a:p>
        </p:txBody>
      </p:sp>
      <p:sp>
        <p:nvSpPr>
          <p:cNvPr id="34" name="Text 32"/>
          <p:cNvSpPr txBox="1"/>
          <p:nvPr/>
        </p:nvSpPr>
        <p:spPr>
          <a:xfrm>
            <a:off x="11091672" y="6473952"/>
            <a:ext cx="548640" cy="274320"/>
          </a:xfrm>
          <a:prstGeom prst="rect">
            <a:avLst/>
          </a:prstGeom>
          <a:noFill/>
          <a:ln/>
        </p:spPr>
        <p:txBody>
          <a:bodyPr wrap="square" lIns="0" tIns="0" rIns="0" bIns="0" rtlCol="0" anchor="ctr"/>
          <a:lstStyle/>
          <a:p>
            <a:pPr marL="0" indent="0" algn="r">
              <a:buNone/>
            </a:pPr>
            <a:r>
              <a:rPr lang="en-US" sz="900" dirty="0">
                <a:solidFill>
                  <a:srgbClr val="5B6B79"/>
                </a:solidFill>
                <a:latin typeface="Calibri" pitchFamily="34" charset="0"/>
                <a:ea typeface="Calibri" pitchFamily="34" charset="-122"/>
                <a:cs typeface="Calibri" pitchFamily="34" charset="-120"/>
              </a:rPr>
              <a:t>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11091672" cy="274320"/>
          </a:xfrm>
          <a:prstGeom prst="rect">
            <a:avLst/>
          </a:prstGeom>
          <a:noFill/>
          <a:ln/>
        </p:spPr>
        <p:txBody>
          <a:bodyPr wrap="square" lIns="0" tIns="0" rIns="0" bIns="0" rtlCol="0" anchor="ctr"/>
          <a:lstStyle/>
          <a:p>
            <a:pPr marL="0" indent="0">
              <a:buNone/>
            </a:pPr>
            <a:r>
              <a:rPr lang="en-US" sz="1200" b="1" kern="0" spc="200" dirty="0">
                <a:solidFill>
                  <a:srgbClr val="1C7293"/>
                </a:solidFill>
                <a:latin typeface="Calibri" pitchFamily="34" charset="0"/>
                <a:ea typeface="Calibri" pitchFamily="34" charset="-122"/>
                <a:cs typeface="Calibri" pitchFamily="34" charset="-120"/>
              </a:rPr>
              <a:t>ERA5 VARIABLES</a:t>
            </a:r>
            <a:endParaRPr lang="en-US" sz="1200" dirty="0"/>
          </a:p>
        </p:txBody>
      </p:sp>
      <p:sp>
        <p:nvSpPr>
          <p:cNvPr id="3" name="Text 1"/>
          <p:cNvSpPr txBox="1"/>
          <p:nvPr/>
        </p:nvSpPr>
        <p:spPr>
          <a:xfrm>
            <a:off x="548640" y="658368"/>
            <a:ext cx="11091672" cy="822960"/>
          </a:xfrm>
          <a:prstGeom prst="rect">
            <a:avLst/>
          </a:prstGeom>
          <a:noFill/>
          <a:ln/>
        </p:spPr>
        <p:txBody>
          <a:bodyPr wrap="square" lIns="0" tIns="0" rIns="0" bIns="0" rtlCol="0" anchor="ctr"/>
          <a:lstStyle/>
          <a:p>
            <a:pPr marL="0" indent="0">
              <a:lnSpc>
                <a:spcPts val="3400"/>
              </a:lnSpc>
              <a:buNone/>
            </a:pPr>
            <a:r>
              <a:rPr lang="en-US" sz="3000" b="1" dirty="0">
                <a:solidFill>
                  <a:srgbClr val="1B2A38"/>
                </a:solidFill>
                <a:latin typeface="Cambria" pitchFamily="34" charset="0"/>
                <a:ea typeface="Cambria" pitchFamily="34" charset="-122"/>
                <a:cs typeface="Cambria" pitchFamily="34" charset="-120"/>
              </a:rPr>
              <a:t>Fields and sign conventions</a:t>
            </a:r>
            <a:endParaRPr lang="en-US" sz="3000" dirty="0"/>
          </a:p>
        </p:txBody>
      </p:sp>
      <p:sp>
        <p:nvSpPr>
          <p:cNvPr id="4" name="Shape 2"/>
          <p:cNvSpPr/>
          <p:nvPr/>
        </p:nvSpPr>
        <p:spPr>
          <a:xfrm>
            <a:off x="548640" y="1783080"/>
            <a:ext cx="2615184" cy="2743200"/>
          </a:xfrm>
          <a:prstGeom prst="roundRect">
            <a:avLst>
              <a:gd name="adj" fmla="val 3147"/>
            </a:avLst>
          </a:prstGeom>
          <a:solidFill>
            <a:srgbClr val="F1F6F9"/>
          </a:solidFill>
          <a:ln w="12700">
            <a:solidFill>
              <a:srgbClr val="D5E0E8"/>
            </a:solidFill>
            <a:prstDash val="solid"/>
          </a:ln>
          <a:effectLst>
            <a:outerShdw blurRad="63500" dist="25400" dir="5400000" algn="bl" rotWithShape="0">
              <a:srgbClr val="9AB0BF">
                <a:alpha val="28000"/>
              </a:srgbClr>
            </a:outerShdw>
          </a:effectLst>
        </p:spPr>
      </p:sp>
      <p:sp>
        <p:nvSpPr>
          <p:cNvPr id="5" name="Shape 3"/>
          <p:cNvSpPr/>
          <p:nvPr/>
        </p:nvSpPr>
        <p:spPr>
          <a:xfrm>
            <a:off x="1472184" y="2011680"/>
            <a:ext cx="768096" cy="768096"/>
          </a:xfrm>
          <a:prstGeom prst="ellipse">
            <a:avLst/>
          </a:prstGeom>
          <a:solidFill>
            <a:srgbClr val="0B4F82"/>
          </a:solidFill>
          <a:ln/>
        </p:spPr>
      </p:sp>
      <p:sp>
        <p:nvSpPr>
          <p:cNvPr id="6" name="Text 4"/>
          <p:cNvSpPr txBox="1"/>
          <p:nvPr/>
        </p:nvSpPr>
        <p:spPr>
          <a:xfrm>
            <a:off x="1472184" y="2011680"/>
            <a:ext cx="768096" cy="768096"/>
          </a:xfrm>
          <a:prstGeom prst="rect">
            <a:avLst/>
          </a:prstGeom>
          <a:noFill/>
          <a:ln/>
        </p:spPr>
        <p:txBody>
          <a:bodyPr wrap="square" lIns="0" tIns="0" rIns="0" bIns="0" rtlCol="0" anchor="ctr"/>
          <a:lstStyle/>
          <a:p>
            <a:pPr marL="0" indent="0" algn="ctr">
              <a:buNone/>
            </a:pPr>
            <a:r>
              <a:rPr lang="en-US" sz="3000" b="1" i="1" dirty="0">
                <a:solidFill>
                  <a:srgbClr val="FFFFFF"/>
                </a:solidFill>
                <a:latin typeface="Cambria" pitchFamily="34" charset="0"/>
                <a:ea typeface="Cambria" pitchFamily="34" charset="-122"/>
                <a:cs typeface="Cambria" pitchFamily="34" charset="-120"/>
              </a:rPr>
              <a:t>P</a:t>
            </a:r>
            <a:endParaRPr lang="en-US" sz="3000" dirty="0"/>
          </a:p>
        </p:txBody>
      </p:sp>
      <p:sp>
        <p:nvSpPr>
          <p:cNvPr id="7" name="Text 5"/>
          <p:cNvSpPr txBox="1"/>
          <p:nvPr/>
        </p:nvSpPr>
        <p:spPr>
          <a:xfrm>
            <a:off x="731520" y="2926080"/>
            <a:ext cx="2249424" cy="457200"/>
          </a:xfrm>
          <a:prstGeom prst="rect">
            <a:avLst/>
          </a:prstGeom>
          <a:noFill/>
          <a:ln/>
        </p:spPr>
        <p:txBody>
          <a:bodyPr wrap="square" lIns="0" tIns="0" rIns="0" bIns="0" rtlCol="0" anchor="ctr"/>
          <a:lstStyle/>
          <a:p>
            <a:pPr marL="0" indent="0" algn="ctr">
              <a:buNone/>
            </a:pPr>
            <a:r>
              <a:rPr lang="en-US" sz="1500" b="1" dirty="0">
                <a:solidFill>
                  <a:srgbClr val="1B2A38"/>
                </a:solidFill>
                <a:latin typeface="Cambria" pitchFamily="34" charset="0"/>
                <a:ea typeface="Cambria" pitchFamily="34" charset="-122"/>
                <a:cs typeface="Cambria" pitchFamily="34" charset="-120"/>
              </a:rPr>
              <a:t>Precipitation</a:t>
            </a:r>
            <a:endParaRPr lang="en-US" sz="1500" dirty="0"/>
          </a:p>
        </p:txBody>
      </p:sp>
      <p:sp>
        <p:nvSpPr>
          <p:cNvPr id="8" name="Text 6"/>
          <p:cNvSpPr txBox="1"/>
          <p:nvPr/>
        </p:nvSpPr>
        <p:spPr>
          <a:xfrm>
            <a:off x="731520" y="3401568"/>
            <a:ext cx="2249424" cy="1051560"/>
          </a:xfrm>
          <a:prstGeom prst="rect">
            <a:avLst/>
          </a:prstGeom>
          <a:noFill/>
          <a:ln/>
        </p:spPr>
        <p:txBody>
          <a:bodyPr wrap="square" lIns="0" tIns="0" rIns="0" bIns="0" rtlCol="0" anchor="t"/>
          <a:lstStyle/>
          <a:p>
            <a:pPr marL="0" indent="0" algn="ctr">
              <a:lnSpc>
                <a:spcPts val="1500"/>
              </a:lnSpc>
              <a:buNone/>
            </a:pPr>
            <a:r>
              <a:rPr lang="en-US" sz="1150" dirty="0">
                <a:solidFill>
                  <a:srgbClr val="5B6B79"/>
                </a:solidFill>
                <a:latin typeface="Calibri" pitchFamily="34" charset="0"/>
                <a:ea typeface="Calibri" pitchFamily="34" charset="-122"/>
                <a:cs typeface="Calibri" pitchFamily="34" charset="-120"/>
              </a:rPr>
              <a:t>Total precipitation, converted to mm per day.</a:t>
            </a:r>
            <a:endParaRPr lang="en-US" sz="1150" dirty="0"/>
          </a:p>
        </p:txBody>
      </p:sp>
      <p:sp>
        <p:nvSpPr>
          <p:cNvPr id="9" name="Shape 7"/>
          <p:cNvSpPr/>
          <p:nvPr/>
        </p:nvSpPr>
        <p:spPr>
          <a:xfrm>
            <a:off x="3364992" y="1783080"/>
            <a:ext cx="2615184" cy="2743200"/>
          </a:xfrm>
          <a:prstGeom prst="roundRect">
            <a:avLst>
              <a:gd name="adj" fmla="val 3147"/>
            </a:avLst>
          </a:prstGeom>
          <a:solidFill>
            <a:srgbClr val="EAF1F6"/>
          </a:solidFill>
          <a:ln w="12700">
            <a:solidFill>
              <a:srgbClr val="D5E0E8"/>
            </a:solidFill>
            <a:prstDash val="solid"/>
          </a:ln>
          <a:effectLst>
            <a:outerShdw blurRad="63500" dist="25400" dir="5400000" algn="bl" rotWithShape="0">
              <a:srgbClr val="9AB0BF">
                <a:alpha val="28000"/>
              </a:srgbClr>
            </a:outerShdw>
          </a:effectLst>
        </p:spPr>
      </p:sp>
      <p:sp>
        <p:nvSpPr>
          <p:cNvPr id="10" name="Shape 8"/>
          <p:cNvSpPr/>
          <p:nvPr/>
        </p:nvSpPr>
        <p:spPr>
          <a:xfrm>
            <a:off x="4288536" y="2011680"/>
            <a:ext cx="768096" cy="768096"/>
          </a:xfrm>
          <a:prstGeom prst="ellipse">
            <a:avLst/>
          </a:prstGeom>
          <a:solidFill>
            <a:srgbClr val="1C7293"/>
          </a:solidFill>
          <a:ln/>
        </p:spPr>
      </p:sp>
      <p:sp>
        <p:nvSpPr>
          <p:cNvPr id="11" name="Text 9"/>
          <p:cNvSpPr txBox="1"/>
          <p:nvPr/>
        </p:nvSpPr>
        <p:spPr>
          <a:xfrm>
            <a:off x="4288536" y="2011680"/>
            <a:ext cx="768096" cy="768096"/>
          </a:xfrm>
          <a:prstGeom prst="rect">
            <a:avLst/>
          </a:prstGeom>
          <a:noFill/>
          <a:ln/>
        </p:spPr>
        <p:txBody>
          <a:bodyPr wrap="square" lIns="0" tIns="0" rIns="0" bIns="0" rtlCol="0" anchor="ctr"/>
          <a:lstStyle/>
          <a:p>
            <a:pPr marL="0" indent="0" algn="ctr">
              <a:buNone/>
            </a:pPr>
            <a:r>
              <a:rPr lang="en-US" sz="3000" b="1" i="1" dirty="0">
                <a:solidFill>
                  <a:srgbClr val="FFFFFF"/>
                </a:solidFill>
                <a:latin typeface="Cambria" pitchFamily="34" charset="0"/>
                <a:ea typeface="Cambria" pitchFamily="34" charset="-122"/>
                <a:cs typeface="Cambria" pitchFamily="34" charset="-120"/>
              </a:rPr>
              <a:t>E</a:t>
            </a:r>
            <a:endParaRPr lang="en-US" sz="3000" dirty="0"/>
          </a:p>
        </p:txBody>
      </p:sp>
      <p:sp>
        <p:nvSpPr>
          <p:cNvPr id="12" name="Text 10"/>
          <p:cNvSpPr txBox="1"/>
          <p:nvPr/>
        </p:nvSpPr>
        <p:spPr>
          <a:xfrm>
            <a:off x="3547872" y="2926080"/>
            <a:ext cx="2249424" cy="457200"/>
          </a:xfrm>
          <a:prstGeom prst="rect">
            <a:avLst/>
          </a:prstGeom>
          <a:noFill/>
          <a:ln/>
        </p:spPr>
        <p:txBody>
          <a:bodyPr wrap="square" lIns="0" tIns="0" rIns="0" bIns="0" rtlCol="0" anchor="ctr"/>
          <a:lstStyle/>
          <a:p>
            <a:pPr marL="0" indent="0" algn="ctr">
              <a:buNone/>
            </a:pPr>
            <a:r>
              <a:rPr lang="en-US" sz="1500" b="1" dirty="0">
                <a:solidFill>
                  <a:srgbClr val="1B2A38"/>
                </a:solidFill>
                <a:latin typeface="Cambria" pitchFamily="34" charset="0"/>
                <a:ea typeface="Cambria" pitchFamily="34" charset="-122"/>
                <a:cs typeface="Cambria" pitchFamily="34" charset="-120"/>
              </a:rPr>
              <a:t>Upward evaporation</a:t>
            </a:r>
            <a:endParaRPr lang="en-US" sz="1500" dirty="0"/>
          </a:p>
        </p:txBody>
      </p:sp>
      <p:sp>
        <p:nvSpPr>
          <p:cNvPr id="13" name="Text 11"/>
          <p:cNvSpPr txBox="1"/>
          <p:nvPr/>
        </p:nvSpPr>
        <p:spPr>
          <a:xfrm>
            <a:off x="3547872" y="3401568"/>
            <a:ext cx="2249424" cy="1051560"/>
          </a:xfrm>
          <a:prstGeom prst="rect">
            <a:avLst/>
          </a:prstGeom>
          <a:noFill/>
          <a:ln/>
        </p:spPr>
        <p:txBody>
          <a:bodyPr wrap="square" lIns="0" tIns="0" rIns="0" bIns="0" rtlCol="0" anchor="t"/>
          <a:lstStyle/>
          <a:p>
            <a:pPr marL="0" indent="0" algn="ctr">
              <a:lnSpc>
                <a:spcPts val="1500"/>
              </a:lnSpc>
              <a:buNone/>
            </a:pPr>
            <a:r>
              <a:rPr lang="en-US" sz="1150" dirty="0">
                <a:solidFill>
                  <a:srgbClr val="5B6B79"/>
                </a:solidFill>
                <a:latin typeface="Calibri" pitchFamily="34" charset="0"/>
                <a:ea typeface="Calibri" pitchFamily="34" charset="-122"/>
                <a:cs typeface="Calibri" pitchFamily="34" charset="-120"/>
              </a:rPr>
              <a:t>ERA5 stores surface-to-atmosphere evaporation as negative; the sign is reversed so positive E is upward flux.</a:t>
            </a:r>
            <a:endParaRPr lang="en-US" sz="1150" dirty="0"/>
          </a:p>
        </p:txBody>
      </p:sp>
      <p:sp>
        <p:nvSpPr>
          <p:cNvPr id="14" name="Shape 12"/>
          <p:cNvSpPr/>
          <p:nvPr/>
        </p:nvSpPr>
        <p:spPr>
          <a:xfrm>
            <a:off x="6181344" y="1783080"/>
            <a:ext cx="2615184" cy="2743200"/>
          </a:xfrm>
          <a:prstGeom prst="roundRect">
            <a:avLst>
              <a:gd name="adj" fmla="val 3147"/>
            </a:avLst>
          </a:prstGeom>
          <a:solidFill>
            <a:srgbClr val="F1F6F9"/>
          </a:solidFill>
          <a:ln w="12700">
            <a:solidFill>
              <a:srgbClr val="D5E0E8"/>
            </a:solidFill>
            <a:prstDash val="solid"/>
          </a:ln>
          <a:effectLst>
            <a:outerShdw blurRad="63500" dist="25400" dir="5400000" algn="bl" rotWithShape="0">
              <a:srgbClr val="9AB0BF">
                <a:alpha val="28000"/>
              </a:srgbClr>
            </a:outerShdw>
          </a:effectLst>
        </p:spPr>
      </p:sp>
      <p:sp>
        <p:nvSpPr>
          <p:cNvPr id="15" name="Shape 13"/>
          <p:cNvSpPr/>
          <p:nvPr/>
        </p:nvSpPr>
        <p:spPr>
          <a:xfrm>
            <a:off x="7104888" y="2011680"/>
            <a:ext cx="768096" cy="768096"/>
          </a:xfrm>
          <a:prstGeom prst="ellipse">
            <a:avLst/>
          </a:prstGeom>
          <a:solidFill>
            <a:srgbClr val="2E75B6"/>
          </a:solidFill>
          <a:ln/>
        </p:spPr>
      </p:sp>
      <p:sp>
        <p:nvSpPr>
          <p:cNvPr id="16" name="Text 14"/>
          <p:cNvSpPr txBox="1"/>
          <p:nvPr/>
        </p:nvSpPr>
        <p:spPr>
          <a:xfrm>
            <a:off x="7104888" y="2011680"/>
            <a:ext cx="768096" cy="768096"/>
          </a:xfrm>
          <a:prstGeom prst="rect">
            <a:avLst/>
          </a:prstGeom>
          <a:noFill/>
          <a:ln/>
        </p:spPr>
        <p:txBody>
          <a:bodyPr wrap="square" lIns="0" tIns="0" rIns="0" bIns="0" rtlCol="0" anchor="ctr"/>
          <a:lstStyle/>
          <a:p>
            <a:pPr marL="0" indent="0" algn="ctr">
              <a:buNone/>
            </a:pPr>
            <a:r>
              <a:rPr lang="en-US" sz="3000" b="1" i="1" dirty="0">
                <a:solidFill>
                  <a:srgbClr val="FFFFFF"/>
                </a:solidFill>
                <a:latin typeface="Cambria" pitchFamily="34" charset="0"/>
                <a:ea typeface="Cambria" pitchFamily="34" charset="-122"/>
                <a:cs typeface="Cambria" pitchFamily="34" charset="-120"/>
              </a:rPr>
              <a:t>C</a:t>
            </a:r>
            <a:endParaRPr lang="en-US" sz="3000" dirty="0"/>
          </a:p>
        </p:txBody>
      </p:sp>
      <p:sp>
        <p:nvSpPr>
          <p:cNvPr id="17" name="Text 15"/>
          <p:cNvSpPr txBox="1"/>
          <p:nvPr/>
        </p:nvSpPr>
        <p:spPr>
          <a:xfrm>
            <a:off x="6364224" y="2926080"/>
            <a:ext cx="2249424" cy="457200"/>
          </a:xfrm>
          <a:prstGeom prst="rect">
            <a:avLst/>
          </a:prstGeom>
          <a:noFill/>
          <a:ln/>
        </p:spPr>
        <p:txBody>
          <a:bodyPr wrap="square" lIns="0" tIns="0" rIns="0" bIns="0" rtlCol="0" anchor="ctr"/>
          <a:lstStyle/>
          <a:p>
            <a:pPr marL="0" indent="0" algn="ctr">
              <a:buNone/>
            </a:pPr>
            <a:r>
              <a:rPr lang="en-US" sz="1500" b="1" dirty="0">
                <a:solidFill>
                  <a:srgbClr val="1B2A38"/>
                </a:solidFill>
                <a:latin typeface="Cambria" pitchFamily="34" charset="0"/>
                <a:ea typeface="Cambria" pitchFamily="34" charset="-122"/>
                <a:cs typeface="Cambria" pitchFamily="34" charset="-120"/>
              </a:rPr>
              <a:t>Moisture convergence</a:t>
            </a:r>
            <a:endParaRPr lang="en-US" sz="1500" dirty="0"/>
          </a:p>
        </p:txBody>
      </p:sp>
      <p:sp>
        <p:nvSpPr>
          <p:cNvPr id="18" name="Text 16"/>
          <p:cNvSpPr txBox="1"/>
          <p:nvPr/>
        </p:nvSpPr>
        <p:spPr>
          <a:xfrm>
            <a:off x="6364224" y="3401568"/>
            <a:ext cx="2249424" cy="1051560"/>
          </a:xfrm>
          <a:prstGeom prst="rect">
            <a:avLst/>
          </a:prstGeom>
          <a:noFill/>
          <a:ln/>
        </p:spPr>
        <p:txBody>
          <a:bodyPr wrap="square" lIns="0" tIns="0" rIns="0" bIns="0" rtlCol="0" anchor="t"/>
          <a:lstStyle/>
          <a:p>
            <a:pPr marL="0" indent="0" algn="ctr">
              <a:lnSpc>
                <a:spcPts val="1500"/>
              </a:lnSpc>
              <a:buNone/>
            </a:pPr>
            <a:r>
              <a:rPr lang="en-US" sz="1150" dirty="0">
                <a:solidFill>
                  <a:srgbClr val="5B6B79"/>
                </a:solidFill>
                <a:latin typeface="Calibri" pitchFamily="34" charset="0"/>
                <a:ea typeface="Calibri" pitchFamily="34" charset="-122"/>
                <a:cs typeface="Calibri" pitchFamily="34" charset="-120"/>
              </a:rPr>
              <a:t>C = -div(Q). Positive C is net vapour transport into the column; negative C is export or divergence.</a:t>
            </a:r>
            <a:endParaRPr lang="en-US" sz="1150" dirty="0"/>
          </a:p>
        </p:txBody>
      </p:sp>
      <p:sp>
        <p:nvSpPr>
          <p:cNvPr id="19" name="Shape 17"/>
          <p:cNvSpPr/>
          <p:nvPr/>
        </p:nvSpPr>
        <p:spPr>
          <a:xfrm>
            <a:off x="8997696" y="1783080"/>
            <a:ext cx="2615184" cy="2743200"/>
          </a:xfrm>
          <a:prstGeom prst="roundRect">
            <a:avLst>
              <a:gd name="adj" fmla="val 3147"/>
            </a:avLst>
          </a:prstGeom>
          <a:solidFill>
            <a:srgbClr val="EAF1F6"/>
          </a:solidFill>
          <a:ln w="12700">
            <a:solidFill>
              <a:srgbClr val="D5E0E8"/>
            </a:solidFill>
            <a:prstDash val="solid"/>
          </a:ln>
          <a:effectLst>
            <a:outerShdw blurRad="63500" dist="25400" dir="5400000" algn="bl" rotWithShape="0">
              <a:srgbClr val="9AB0BF">
                <a:alpha val="28000"/>
              </a:srgbClr>
            </a:outerShdw>
          </a:effectLst>
        </p:spPr>
      </p:sp>
      <p:sp>
        <p:nvSpPr>
          <p:cNvPr id="20" name="Shape 18"/>
          <p:cNvSpPr/>
          <p:nvPr/>
        </p:nvSpPr>
        <p:spPr>
          <a:xfrm>
            <a:off x="9921240" y="2011680"/>
            <a:ext cx="768096" cy="768096"/>
          </a:xfrm>
          <a:prstGeom prst="ellipse">
            <a:avLst/>
          </a:prstGeom>
          <a:solidFill>
            <a:srgbClr val="B5651D"/>
          </a:solidFill>
          <a:ln/>
        </p:spPr>
      </p:sp>
      <p:sp>
        <p:nvSpPr>
          <p:cNvPr id="21" name="Text 19"/>
          <p:cNvSpPr txBox="1"/>
          <p:nvPr/>
        </p:nvSpPr>
        <p:spPr>
          <a:xfrm>
            <a:off x="9921240" y="2011680"/>
            <a:ext cx="768096" cy="768096"/>
          </a:xfrm>
          <a:prstGeom prst="rect">
            <a:avLst/>
          </a:prstGeom>
          <a:noFill/>
          <a:ln/>
        </p:spPr>
        <p:txBody>
          <a:bodyPr wrap="square" lIns="0" tIns="0" rIns="0" bIns="0" rtlCol="0" anchor="ctr"/>
          <a:lstStyle/>
          <a:p>
            <a:pPr marL="0" indent="0" algn="ctr">
              <a:buNone/>
            </a:pPr>
            <a:r>
              <a:rPr lang="en-US" sz="3000" b="1" i="1" dirty="0">
                <a:solidFill>
                  <a:srgbClr val="FFFFFF"/>
                </a:solidFill>
                <a:latin typeface="Cambria" pitchFamily="34" charset="0"/>
                <a:ea typeface="Cambria" pitchFamily="34" charset="-122"/>
                <a:cs typeface="Cambria" pitchFamily="34" charset="-120"/>
              </a:rPr>
              <a:t>Q</a:t>
            </a:r>
            <a:endParaRPr lang="en-US" sz="3000" dirty="0"/>
          </a:p>
        </p:txBody>
      </p:sp>
      <p:sp>
        <p:nvSpPr>
          <p:cNvPr id="22" name="Text 20"/>
          <p:cNvSpPr txBox="1"/>
          <p:nvPr/>
        </p:nvSpPr>
        <p:spPr>
          <a:xfrm>
            <a:off x="9180576" y="2926080"/>
            <a:ext cx="2249424" cy="457200"/>
          </a:xfrm>
          <a:prstGeom prst="rect">
            <a:avLst/>
          </a:prstGeom>
          <a:noFill/>
          <a:ln/>
        </p:spPr>
        <p:txBody>
          <a:bodyPr wrap="square" lIns="0" tIns="0" rIns="0" bIns="0" rtlCol="0" anchor="ctr"/>
          <a:lstStyle/>
          <a:p>
            <a:pPr marL="0" indent="0" algn="ctr">
              <a:buNone/>
            </a:pPr>
            <a:r>
              <a:rPr lang="en-US" sz="1500" b="1" dirty="0">
                <a:solidFill>
                  <a:srgbClr val="1B2A38"/>
                </a:solidFill>
                <a:latin typeface="Cambria" pitchFamily="34" charset="0"/>
                <a:ea typeface="Cambria" pitchFamily="34" charset="-122"/>
                <a:cs typeface="Cambria" pitchFamily="34" charset="-120"/>
              </a:rPr>
              <a:t>Vapour transport</a:t>
            </a:r>
            <a:endParaRPr lang="en-US" sz="1500" dirty="0"/>
          </a:p>
        </p:txBody>
      </p:sp>
      <p:sp>
        <p:nvSpPr>
          <p:cNvPr id="23" name="Text 21"/>
          <p:cNvSpPr txBox="1"/>
          <p:nvPr/>
        </p:nvSpPr>
        <p:spPr>
          <a:xfrm>
            <a:off x="9180576" y="3401568"/>
            <a:ext cx="2249424" cy="1051560"/>
          </a:xfrm>
          <a:prstGeom prst="rect">
            <a:avLst/>
          </a:prstGeom>
          <a:noFill/>
          <a:ln/>
        </p:spPr>
        <p:txBody>
          <a:bodyPr wrap="square" lIns="0" tIns="0" rIns="0" bIns="0" rtlCol="0" anchor="t"/>
          <a:lstStyle/>
          <a:p>
            <a:pPr marL="0" indent="0" algn="ctr">
              <a:lnSpc>
                <a:spcPts val="1500"/>
              </a:lnSpc>
              <a:buNone/>
            </a:pPr>
            <a:r>
              <a:rPr lang="en-US" sz="1150" dirty="0">
                <a:solidFill>
                  <a:srgbClr val="5B6B79"/>
                </a:solidFill>
                <a:latin typeface="Calibri" pitchFamily="34" charset="0"/>
                <a:ea typeface="Calibri" pitchFamily="34" charset="-122"/>
                <a:cs typeface="Calibri" pitchFamily="34" charset="-120"/>
              </a:rPr>
              <a:t>Vertically integrated eastward and northward flux, kept as vectors for transport direction.</a:t>
            </a:r>
            <a:endParaRPr lang="en-US" sz="1150" dirty="0"/>
          </a:p>
        </p:txBody>
      </p:sp>
      <p:sp>
        <p:nvSpPr>
          <p:cNvPr id="24" name="Shape 22"/>
          <p:cNvSpPr/>
          <p:nvPr/>
        </p:nvSpPr>
        <p:spPr>
          <a:xfrm>
            <a:off x="548640" y="4800600"/>
            <a:ext cx="11064240" cy="1234440"/>
          </a:xfrm>
          <a:prstGeom prst="roundRect">
            <a:avLst>
              <a:gd name="adj" fmla="val 6667"/>
            </a:avLst>
          </a:prstGeom>
          <a:solidFill>
            <a:srgbClr val="0E2438"/>
          </a:solidFill>
          <a:ln w="12700">
            <a:solidFill>
              <a:srgbClr val="D5E0E8"/>
            </a:solidFill>
            <a:prstDash val="solid"/>
          </a:ln>
          <a:effectLst>
            <a:outerShdw blurRad="63500" dist="25400" dir="5400000" algn="bl" rotWithShape="0">
              <a:srgbClr val="9AB0BF">
                <a:alpha val="28000"/>
              </a:srgbClr>
            </a:outerShdw>
          </a:effectLst>
        </p:spPr>
      </p:sp>
      <p:sp>
        <p:nvSpPr>
          <p:cNvPr id="25" name="Text 23"/>
          <p:cNvSpPr txBox="1"/>
          <p:nvPr/>
        </p:nvSpPr>
        <p:spPr>
          <a:xfrm>
            <a:off x="822960" y="4937760"/>
            <a:ext cx="4572000" cy="320040"/>
          </a:xfrm>
          <a:prstGeom prst="rect">
            <a:avLst/>
          </a:prstGeom>
          <a:noFill/>
          <a:ln/>
        </p:spPr>
        <p:txBody>
          <a:bodyPr wrap="square" lIns="0" tIns="0" rIns="0" bIns="0" rtlCol="0" anchor="ctr"/>
          <a:lstStyle/>
          <a:p>
            <a:pPr marL="0" indent="0">
              <a:buNone/>
            </a:pPr>
            <a:r>
              <a:rPr lang="en-US" sz="1100" b="1" kern="0" spc="100" dirty="0">
                <a:solidFill>
                  <a:srgbClr val="9DC3E6"/>
                </a:solidFill>
                <a:latin typeface="Calibri" pitchFamily="34" charset="0"/>
                <a:ea typeface="Calibri" pitchFamily="34" charset="-122"/>
                <a:cs typeface="Calibri" pitchFamily="34" charset="-120"/>
              </a:rPr>
              <a:t>Atmospheric budget identity</a:t>
            </a:r>
            <a:endParaRPr lang="en-US" sz="1100" dirty="0"/>
          </a:p>
        </p:txBody>
      </p:sp>
      <p:sp>
        <p:nvSpPr>
          <p:cNvPr id="26" name="Text 24"/>
          <p:cNvSpPr txBox="1"/>
          <p:nvPr/>
        </p:nvSpPr>
        <p:spPr>
          <a:xfrm>
            <a:off x="822960" y="5257800"/>
            <a:ext cx="5760720" cy="548640"/>
          </a:xfrm>
          <a:prstGeom prst="rect">
            <a:avLst/>
          </a:prstGeom>
          <a:noFill/>
          <a:ln/>
        </p:spPr>
        <p:txBody>
          <a:bodyPr wrap="square" lIns="0" tIns="0" rIns="0" bIns="0" rtlCol="0" anchor="ctr"/>
          <a:lstStyle/>
          <a:p>
            <a:pPr marL="0" indent="0">
              <a:buNone/>
            </a:pPr>
            <a:r>
              <a:rPr lang="en-US" sz="2400" b="1" dirty="0">
                <a:solidFill>
                  <a:srgbClr val="FFFFFF"/>
                </a:solidFill>
                <a:latin typeface="Cambria" pitchFamily="34" charset="0"/>
                <a:ea typeface="Cambria" pitchFamily="34" charset="-122"/>
                <a:cs typeface="Cambria" pitchFamily="34" charset="-120"/>
              </a:rPr>
              <a:t>P - E  =  C  -  ∂W/∂t</a:t>
            </a:r>
            <a:endParaRPr lang="en-US" sz="2400" dirty="0"/>
          </a:p>
        </p:txBody>
      </p:sp>
      <p:sp>
        <p:nvSpPr>
          <p:cNvPr id="27" name="Text 25"/>
          <p:cNvSpPr txBox="1"/>
          <p:nvPr/>
        </p:nvSpPr>
        <p:spPr>
          <a:xfrm>
            <a:off x="6355080" y="4956048"/>
            <a:ext cx="4937760" cy="960120"/>
          </a:xfrm>
          <a:prstGeom prst="rect">
            <a:avLst/>
          </a:prstGeom>
          <a:noFill/>
          <a:ln/>
        </p:spPr>
        <p:txBody>
          <a:bodyPr wrap="square" lIns="0" tIns="0" rIns="0" bIns="0" rtlCol="0" anchor="ctr"/>
          <a:lstStyle/>
          <a:p>
            <a:pPr marL="0" indent="0">
              <a:lnSpc>
                <a:spcPts val="1500"/>
              </a:lnSpc>
              <a:buNone/>
            </a:pPr>
            <a:r>
              <a:rPr lang="en-US" sz="1150" dirty="0">
                <a:solidFill>
                  <a:srgbClr val="C7D6E2"/>
                </a:solidFill>
                <a:latin typeface="Calibri" pitchFamily="34" charset="0"/>
                <a:ea typeface="Calibri" pitchFamily="34" charset="-122"/>
                <a:cs typeface="Calibri" pitchFamily="34" charset="-120"/>
              </a:rPr>
              <a:t>Ignoring short-term storage change, P - E and moisture convergence should balance. The notebook keeps (P - E) - C as a closure residual capturing storage, aggregation, and product mismatch.</a:t>
            </a:r>
            <a:endParaRPr lang="en-US" sz="1150" dirty="0"/>
          </a:p>
        </p:txBody>
      </p:sp>
      <p:sp>
        <p:nvSpPr>
          <p:cNvPr id="28" name="Text 26"/>
          <p:cNvSpPr txBox="1"/>
          <p:nvPr/>
        </p:nvSpPr>
        <p:spPr>
          <a:xfrm>
            <a:off x="548640" y="6473952"/>
            <a:ext cx="8229600" cy="274320"/>
          </a:xfrm>
          <a:prstGeom prst="rect">
            <a:avLst/>
          </a:prstGeom>
          <a:noFill/>
          <a:ln/>
        </p:spPr>
        <p:txBody>
          <a:bodyPr wrap="square" lIns="0" tIns="0" rIns="0" bIns="0" rtlCol="0" anchor="ctr"/>
          <a:lstStyle/>
          <a:p>
            <a:pPr marL="0" indent="0">
              <a:buNone/>
            </a:pPr>
            <a:r>
              <a:rPr lang="en-US" sz="850" dirty="0">
                <a:solidFill>
                  <a:srgbClr val="5B6B79"/>
                </a:solidFill>
                <a:latin typeface="Calibri" pitchFamily="34" charset="0"/>
                <a:ea typeface="Calibri" pitchFamily="34" charset="-122"/>
                <a:cs typeface="Calibri" pitchFamily="34" charset="-120"/>
              </a:rPr>
              <a:t>ERA5 moisture-budget analysis  |  Mississippi River wet and dry extremes</a:t>
            </a:r>
            <a:endParaRPr lang="en-US" sz="850" dirty="0"/>
          </a:p>
        </p:txBody>
      </p:sp>
      <p:sp>
        <p:nvSpPr>
          <p:cNvPr id="29" name="Text 27"/>
          <p:cNvSpPr txBox="1"/>
          <p:nvPr/>
        </p:nvSpPr>
        <p:spPr>
          <a:xfrm>
            <a:off x="11091672" y="6473952"/>
            <a:ext cx="548640" cy="274320"/>
          </a:xfrm>
          <a:prstGeom prst="rect">
            <a:avLst/>
          </a:prstGeom>
          <a:noFill/>
          <a:ln/>
        </p:spPr>
        <p:txBody>
          <a:bodyPr wrap="square" lIns="0" tIns="0" rIns="0" bIns="0" rtlCol="0" anchor="ctr"/>
          <a:lstStyle/>
          <a:p>
            <a:pPr marL="0" indent="0" algn="r">
              <a:buNone/>
            </a:pPr>
            <a:r>
              <a:rPr lang="en-US" sz="900" dirty="0">
                <a:solidFill>
                  <a:srgbClr val="5B6B79"/>
                </a:solidFill>
                <a:latin typeface="Calibri" pitchFamily="34" charset="0"/>
                <a:ea typeface="Calibri" pitchFamily="34" charset="-122"/>
                <a:cs typeface="Calibri" pitchFamily="34" charset="-120"/>
              </a:rPr>
              <a:t>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11091672" cy="274320"/>
          </a:xfrm>
          <a:prstGeom prst="rect">
            <a:avLst/>
          </a:prstGeom>
          <a:noFill/>
          <a:ln/>
        </p:spPr>
        <p:txBody>
          <a:bodyPr wrap="square" lIns="0" tIns="0" rIns="0" bIns="0" rtlCol="0" anchor="ctr"/>
          <a:lstStyle/>
          <a:p>
            <a:pPr marL="0" indent="0">
              <a:buNone/>
            </a:pPr>
            <a:r>
              <a:rPr lang="en-US" sz="1200" b="1" kern="0" spc="200" dirty="0">
                <a:solidFill>
                  <a:srgbClr val="1C7293"/>
                </a:solidFill>
                <a:latin typeface="Calibri" pitchFamily="34" charset="0"/>
                <a:ea typeface="Calibri" pitchFamily="34" charset="-122"/>
                <a:cs typeface="Calibri" pitchFamily="34" charset="-120"/>
              </a:rPr>
              <a:t>VALIDATION</a:t>
            </a:r>
            <a:endParaRPr lang="en-US" sz="1200" dirty="0"/>
          </a:p>
        </p:txBody>
      </p:sp>
      <p:sp>
        <p:nvSpPr>
          <p:cNvPr id="3" name="Text 1"/>
          <p:cNvSpPr txBox="1"/>
          <p:nvPr/>
        </p:nvSpPr>
        <p:spPr>
          <a:xfrm>
            <a:off x="548640" y="658368"/>
            <a:ext cx="11091672" cy="822960"/>
          </a:xfrm>
          <a:prstGeom prst="rect">
            <a:avLst/>
          </a:prstGeom>
          <a:noFill/>
          <a:ln/>
        </p:spPr>
        <p:txBody>
          <a:bodyPr wrap="square" lIns="0" tIns="0" rIns="0" bIns="0" rtlCol="0" anchor="ctr"/>
          <a:lstStyle/>
          <a:p>
            <a:pPr marL="0" indent="0">
              <a:lnSpc>
                <a:spcPts val="3400"/>
              </a:lnSpc>
              <a:buNone/>
            </a:pPr>
            <a:r>
              <a:rPr lang="en-US" sz="3000" b="1" dirty="0">
                <a:solidFill>
                  <a:srgbClr val="1B2A38"/>
                </a:solidFill>
                <a:latin typeface="Cambria" pitchFamily="34" charset="0"/>
                <a:ea typeface="Cambria" pitchFamily="34" charset="-122"/>
                <a:cs typeface="Cambria" pitchFamily="34" charset="-120"/>
              </a:rPr>
              <a:t>The basin budget closes almost exactly</a:t>
            </a:r>
            <a:endParaRPr lang="en-US" sz="3000" dirty="0"/>
          </a:p>
        </p:txBody>
      </p:sp>
      <p:sp>
        <p:nvSpPr>
          <p:cNvPr id="4" name="Shape 2"/>
          <p:cNvSpPr/>
          <p:nvPr/>
        </p:nvSpPr>
        <p:spPr>
          <a:xfrm>
            <a:off x="548640" y="1783080"/>
            <a:ext cx="3200400" cy="4160520"/>
          </a:xfrm>
          <a:prstGeom prst="roundRect">
            <a:avLst>
              <a:gd name="adj" fmla="val 2571"/>
            </a:avLst>
          </a:prstGeom>
          <a:solidFill>
            <a:srgbClr val="0E2438"/>
          </a:solidFill>
          <a:ln w="12700">
            <a:solidFill>
              <a:srgbClr val="D5E0E8"/>
            </a:solidFill>
            <a:prstDash val="solid"/>
          </a:ln>
          <a:effectLst>
            <a:outerShdw blurRad="63500" dist="25400" dir="5400000" algn="bl" rotWithShape="0">
              <a:srgbClr val="9AB0BF">
                <a:alpha val="28000"/>
              </a:srgbClr>
            </a:outerShdw>
          </a:effectLst>
        </p:spPr>
      </p:sp>
      <p:sp>
        <p:nvSpPr>
          <p:cNvPr id="5" name="Text 3"/>
          <p:cNvSpPr txBox="1"/>
          <p:nvPr/>
        </p:nvSpPr>
        <p:spPr>
          <a:xfrm>
            <a:off x="548640" y="2331720"/>
            <a:ext cx="3200400" cy="1005840"/>
          </a:xfrm>
          <a:prstGeom prst="rect">
            <a:avLst/>
          </a:prstGeom>
          <a:noFill/>
          <a:ln/>
        </p:spPr>
        <p:txBody>
          <a:bodyPr wrap="square" lIns="0" tIns="0" rIns="0" bIns="0" rtlCol="0" anchor="ctr"/>
          <a:lstStyle/>
          <a:p>
            <a:pPr marL="0" indent="0" algn="ctr">
              <a:buNone/>
            </a:pPr>
            <a:r>
              <a:rPr lang="en-US" sz="6200" b="1" dirty="0">
                <a:solidFill>
                  <a:srgbClr val="9DC3E6"/>
                </a:solidFill>
                <a:latin typeface="Cambria" pitchFamily="34" charset="0"/>
                <a:ea typeface="Cambria" pitchFamily="34" charset="-122"/>
                <a:cs typeface="Cambria" pitchFamily="34" charset="-120"/>
              </a:rPr>
              <a:t>0.952</a:t>
            </a:r>
            <a:endParaRPr lang="en-US" sz="6200" dirty="0"/>
          </a:p>
        </p:txBody>
      </p:sp>
      <p:sp>
        <p:nvSpPr>
          <p:cNvPr id="6" name="Text 4"/>
          <p:cNvSpPr txBox="1"/>
          <p:nvPr/>
        </p:nvSpPr>
        <p:spPr>
          <a:xfrm>
            <a:off x="777240" y="3429000"/>
            <a:ext cx="2743200" cy="1097280"/>
          </a:xfrm>
          <a:prstGeom prst="rect">
            <a:avLst/>
          </a:prstGeom>
          <a:noFill/>
          <a:ln/>
        </p:spPr>
        <p:txBody>
          <a:bodyPr wrap="square" lIns="0" tIns="0" rIns="0" bIns="0" rtlCol="0" anchor="ctr"/>
          <a:lstStyle/>
          <a:p>
            <a:pPr marL="0" indent="0" algn="ctr">
              <a:lnSpc>
                <a:spcPts val="1700"/>
              </a:lnSpc>
              <a:buNone/>
            </a:pPr>
            <a:r>
              <a:rPr lang="en-US" sz="1250" dirty="0">
                <a:solidFill>
                  <a:srgbClr val="C7D6E2"/>
                </a:solidFill>
                <a:latin typeface="Calibri" pitchFamily="34" charset="0"/>
                <a:ea typeface="Calibri" pitchFamily="34" charset="-122"/>
                <a:cs typeface="Calibri" pitchFamily="34" charset="-120"/>
              </a:rPr>
              <a:t>correlation between monthly</a:t>
            </a:r>
            <a:endParaRPr lang="en-US" sz="1250" dirty="0"/>
          </a:p>
          <a:p>
            <a:pPr marL="0" indent="0" algn="ctr">
              <a:lnSpc>
                <a:spcPts val="1700"/>
              </a:lnSpc>
              <a:buNone/>
            </a:pPr>
            <a:r>
              <a:rPr lang="en-US" sz="1250" dirty="0">
                <a:solidFill>
                  <a:srgbClr val="C7D6E2"/>
                </a:solidFill>
                <a:latin typeface="Calibri" pitchFamily="34" charset="0"/>
                <a:ea typeface="Calibri" pitchFamily="34" charset="-122"/>
                <a:cs typeface="Calibri" pitchFamily="34" charset="-120"/>
              </a:rPr>
              <a:t>P - E and moisture convergence</a:t>
            </a:r>
            <a:endParaRPr lang="en-US" sz="1250" dirty="0"/>
          </a:p>
          <a:p>
            <a:pPr marL="0" indent="0" algn="ctr">
              <a:lnSpc>
                <a:spcPts val="1700"/>
              </a:lnSpc>
              <a:buNone/>
            </a:pPr>
            <a:r>
              <a:rPr lang="en-US" sz="1250" dirty="0">
                <a:solidFill>
                  <a:srgbClr val="C7D6E2"/>
                </a:solidFill>
                <a:latin typeface="Calibri" pitchFamily="34" charset="0"/>
                <a:ea typeface="Calibri" pitchFamily="34" charset="-122"/>
                <a:cs typeface="Calibri" pitchFamily="34" charset="-120"/>
              </a:rPr>
              <a:t>(1959-2024)</a:t>
            </a:r>
            <a:endParaRPr lang="en-US" sz="1250" dirty="0"/>
          </a:p>
        </p:txBody>
      </p:sp>
      <p:sp>
        <p:nvSpPr>
          <p:cNvPr id="7" name="Text 5"/>
          <p:cNvSpPr txBox="1"/>
          <p:nvPr/>
        </p:nvSpPr>
        <p:spPr>
          <a:xfrm>
            <a:off x="777240" y="5074920"/>
            <a:ext cx="2743200" cy="640080"/>
          </a:xfrm>
          <a:prstGeom prst="rect">
            <a:avLst/>
          </a:prstGeom>
          <a:noFill/>
          <a:ln/>
        </p:spPr>
        <p:txBody>
          <a:bodyPr wrap="square" lIns="0" tIns="0" rIns="0" bIns="0" rtlCol="0" anchor="ctr"/>
          <a:lstStyle/>
          <a:p>
            <a:pPr marL="0" indent="0" algn="ctr">
              <a:buNone/>
            </a:pPr>
            <a:r>
              <a:rPr lang="en-US" sz="1500" b="1" dirty="0">
                <a:solidFill>
                  <a:srgbClr val="FFFFFF"/>
                </a:solidFill>
                <a:latin typeface="Cambria" pitchFamily="34" charset="0"/>
                <a:ea typeface="Cambria" pitchFamily="34" charset="-122"/>
                <a:cs typeface="Cambria" pitchFamily="34" charset="-120"/>
              </a:rPr>
              <a:t>Residual  0.006 mm/day</a:t>
            </a:r>
            <a:endParaRPr lang="en-US" sz="1500" dirty="0"/>
          </a:p>
        </p:txBody>
      </p:sp>
      <p:sp>
        <p:nvSpPr>
          <p:cNvPr id="8" name="Shape 6"/>
          <p:cNvSpPr/>
          <p:nvPr/>
        </p:nvSpPr>
        <p:spPr>
          <a:xfrm>
            <a:off x="4160520" y="1783080"/>
            <a:ext cx="7452360" cy="566928"/>
          </a:xfrm>
          <a:prstGeom prst="rect">
            <a:avLst/>
          </a:prstGeom>
          <a:solidFill>
            <a:srgbClr val="0B4F82"/>
          </a:solidFill>
          <a:ln w="9525">
            <a:solidFill>
              <a:srgbClr val="D5E0E8"/>
            </a:solidFill>
            <a:prstDash val="solid"/>
          </a:ln>
        </p:spPr>
      </p:sp>
      <p:sp>
        <p:nvSpPr>
          <p:cNvPr id="9" name="Text 7"/>
          <p:cNvSpPr txBox="1"/>
          <p:nvPr/>
        </p:nvSpPr>
        <p:spPr>
          <a:xfrm>
            <a:off x="4416552" y="1783080"/>
            <a:ext cx="4471416" cy="566928"/>
          </a:xfrm>
          <a:prstGeom prst="rect">
            <a:avLst/>
          </a:prstGeom>
          <a:noFill/>
          <a:ln/>
        </p:spPr>
        <p:txBody>
          <a:bodyPr wrap="square" lIns="0" tIns="0" rIns="0" bIns="0" rtlCol="0" anchor="ctr"/>
          <a:lstStyle/>
          <a:p>
            <a:pPr marL="0" indent="0">
              <a:buNone/>
            </a:pPr>
            <a:r>
              <a:rPr lang="en-US" sz="1450" b="1" dirty="0">
                <a:solidFill>
                  <a:srgbClr val="FFFFFF"/>
                </a:solidFill>
                <a:latin typeface="Calibri" pitchFamily="34" charset="0"/>
                <a:ea typeface="Calibri" pitchFamily="34" charset="-122"/>
                <a:cs typeface="Calibri" pitchFamily="34" charset="-120"/>
              </a:rPr>
              <a:t>Quantity</a:t>
            </a:r>
            <a:endParaRPr lang="en-US" sz="1450" dirty="0"/>
          </a:p>
        </p:txBody>
      </p:sp>
      <p:sp>
        <p:nvSpPr>
          <p:cNvPr id="10" name="Text 8"/>
          <p:cNvSpPr txBox="1"/>
          <p:nvPr/>
        </p:nvSpPr>
        <p:spPr>
          <a:xfrm>
            <a:off x="8259318" y="1783080"/>
            <a:ext cx="3129991" cy="566928"/>
          </a:xfrm>
          <a:prstGeom prst="rect">
            <a:avLst/>
          </a:prstGeom>
          <a:noFill/>
          <a:ln/>
        </p:spPr>
        <p:txBody>
          <a:bodyPr wrap="square" lIns="0" tIns="0" rIns="0" bIns="0" rtlCol="0" anchor="ctr"/>
          <a:lstStyle/>
          <a:p>
            <a:pPr marL="0" indent="0" algn="r">
              <a:buNone/>
            </a:pPr>
            <a:r>
              <a:rPr lang="en-US" sz="1450" b="1" dirty="0">
                <a:solidFill>
                  <a:srgbClr val="FFFFFF"/>
                </a:solidFill>
                <a:latin typeface="Calibri" pitchFamily="34" charset="0"/>
                <a:ea typeface="Calibri" pitchFamily="34" charset="-122"/>
                <a:cs typeface="Calibri" pitchFamily="34" charset="-120"/>
              </a:rPr>
              <a:t>Long-term monthly mean</a:t>
            </a:r>
            <a:endParaRPr lang="en-US" sz="1450" dirty="0"/>
          </a:p>
        </p:txBody>
      </p:sp>
      <p:sp>
        <p:nvSpPr>
          <p:cNvPr id="11" name="Shape 9"/>
          <p:cNvSpPr/>
          <p:nvPr/>
        </p:nvSpPr>
        <p:spPr>
          <a:xfrm>
            <a:off x="4160520" y="2350008"/>
            <a:ext cx="7452360" cy="566928"/>
          </a:xfrm>
          <a:prstGeom prst="rect">
            <a:avLst/>
          </a:prstGeom>
          <a:solidFill>
            <a:srgbClr val="FFFFFF"/>
          </a:solidFill>
          <a:ln w="9525">
            <a:solidFill>
              <a:srgbClr val="D5E0E8"/>
            </a:solidFill>
            <a:prstDash val="solid"/>
          </a:ln>
        </p:spPr>
      </p:sp>
      <p:sp>
        <p:nvSpPr>
          <p:cNvPr id="12" name="Text 10"/>
          <p:cNvSpPr txBox="1"/>
          <p:nvPr/>
        </p:nvSpPr>
        <p:spPr>
          <a:xfrm>
            <a:off x="4416552" y="2350008"/>
            <a:ext cx="4471416" cy="566928"/>
          </a:xfrm>
          <a:prstGeom prst="rect">
            <a:avLst/>
          </a:prstGeom>
          <a:noFill/>
          <a:ln/>
        </p:spPr>
        <p:txBody>
          <a:bodyPr wrap="square" lIns="0" tIns="0" rIns="0" bIns="0" rtlCol="0" anchor="ctr"/>
          <a:lstStyle/>
          <a:p>
            <a:pPr marL="0" indent="0">
              <a:buNone/>
            </a:pPr>
            <a:r>
              <a:rPr lang="en-US" sz="1450" dirty="0">
                <a:solidFill>
                  <a:srgbClr val="1B2A38"/>
                </a:solidFill>
                <a:latin typeface="Calibri" pitchFamily="34" charset="0"/>
                <a:ea typeface="Calibri" pitchFamily="34" charset="-122"/>
                <a:cs typeface="Calibri" pitchFamily="34" charset="-120"/>
              </a:rPr>
              <a:t>Precipitation</a:t>
            </a:r>
            <a:endParaRPr lang="en-US" sz="1450" dirty="0"/>
          </a:p>
        </p:txBody>
      </p:sp>
      <p:sp>
        <p:nvSpPr>
          <p:cNvPr id="13" name="Text 11"/>
          <p:cNvSpPr txBox="1"/>
          <p:nvPr/>
        </p:nvSpPr>
        <p:spPr>
          <a:xfrm>
            <a:off x="8259318" y="2350008"/>
            <a:ext cx="3129991" cy="566928"/>
          </a:xfrm>
          <a:prstGeom prst="rect">
            <a:avLst/>
          </a:prstGeom>
          <a:noFill/>
          <a:ln/>
        </p:spPr>
        <p:txBody>
          <a:bodyPr wrap="square" lIns="0" tIns="0" rIns="0" bIns="0" rtlCol="0" anchor="ctr"/>
          <a:lstStyle/>
          <a:p>
            <a:pPr marL="0" indent="0" algn="r">
              <a:buNone/>
            </a:pPr>
            <a:r>
              <a:rPr lang="en-US" sz="1450" dirty="0">
                <a:solidFill>
                  <a:srgbClr val="1B2A38"/>
                </a:solidFill>
                <a:latin typeface="Cambria" pitchFamily="34" charset="0"/>
                <a:ea typeface="Cambria" pitchFamily="34" charset="-122"/>
                <a:cs typeface="Cambria" pitchFamily="34" charset="-120"/>
              </a:rPr>
              <a:t>2.325 mm/day</a:t>
            </a:r>
            <a:endParaRPr lang="en-US" sz="1450" dirty="0"/>
          </a:p>
        </p:txBody>
      </p:sp>
      <p:sp>
        <p:nvSpPr>
          <p:cNvPr id="14" name="Shape 12"/>
          <p:cNvSpPr/>
          <p:nvPr/>
        </p:nvSpPr>
        <p:spPr>
          <a:xfrm>
            <a:off x="4160520" y="2916936"/>
            <a:ext cx="7452360" cy="566928"/>
          </a:xfrm>
          <a:prstGeom prst="rect">
            <a:avLst/>
          </a:prstGeom>
          <a:solidFill>
            <a:srgbClr val="F1F6F9"/>
          </a:solidFill>
          <a:ln w="9525">
            <a:solidFill>
              <a:srgbClr val="D5E0E8"/>
            </a:solidFill>
            <a:prstDash val="solid"/>
          </a:ln>
        </p:spPr>
      </p:sp>
      <p:sp>
        <p:nvSpPr>
          <p:cNvPr id="15" name="Text 13"/>
          <p:cNvSpPr txBox="1"/>
          <p:nvPr/>
        </p:nvSpPr>
        <p:spPr>
          <a:xfrm>
            <a:off x="4416552" y="2916936"/>
            <a:ext cx="4471416" cy="566928"/>
          </a:xfrm>
          <a:prstGeom prst="rect">
            <a:avLst/>
          </a:prstGeom>
          <a:noFill/>
          <a:ln/>
        </p:spPr>
        <p:txBody>
          <a:bodyPr wrap="square" lIns="0" tIns="0" rIns="0" bIns="0" rtlCol="0" anchor="ctr"/>
          <a:lstStyle/>
          <a:p>
            <a:pPr marL="0" indent="0">
              <a:buNone/>
            </a:pPr>
            <a:r>
              <a:rPr lang="en-US" sz="1450" dirty="0">
                <a:solidFill>
                  <a:srgbClr val="1B2A38"/>
                </a:solidFill>
                <a:latin typeface="Calibri" pitchFamily="34" charset="0"/>
                <a:ea typeface="Calibri" pitchFamily="34" charset="-122"/>
                <a:cs typeface="Calibri" pitchFamily="34" charset="-120"/>
              </a:rPr>
              <a:t>Upward evaporation</a:t>
            </a:r>
            <a:endParaRPr lang="en-US" sz="1450" dirty="0"/>
          </a:p>
        </p:txBody>
      </p:sp>
      <p:sp>
        <p:nvSpPr>
          <p:cNvPr id="16" name="Text 14"/>
          <p:cNvSpPr txBox="1"/>
          <p:nvPr/>
        </p:nvSpPr>
        <p:spPr>
          <a:xfrm>
            <a:off x="8259318" y="2916936"/>
            <a:ext cx="3129991" cy="566928"/>
          </a:xfrm>
          <a:prstGeom prst="rect">
            <a:avLst/>
          </a:prstGeom>
          <a:noFill/>
          <a:ln/>
        </p:spPr>
        <p:txBody>
          <a:bodyPr wrap="square" lIns="0" tIns="0" rIns="0" bIns="0" rtlCol="0" anchor="ctr"/>
          <a:lstStyle/>
          <a:p>
            <a:pPr marL="0" indent="0" algn="r">
              <a:buNone/>
            </a:pPr>
            <a:r>
              <a:rPr lang="en-US" sz="1450" dirty="0">
                <a:solidFill>
                  <a:srgbClr val="1B2A38"/>
                </a:solidFill>
                <a:latin typeface="Cambria" pitchFamily="34" charset="0"/>
                <a:ea typeface="Cambria" pitchFamily="34" charset="-122"/>
                <a:cs typeface="Cambria" pitchFamily="34" charset="-120"/>
              </a:rPr>
              <a:t>1.900 mm/day</a:t>
            </a:r>
            <a:endParaRPr lang="en-US" sz="1450" dirty="0"/>
          </a:p>
        </p:txBody>
      </p:sp>
      <p:sp>
        <p:nvSpPr>
          <p:cNvPr id="17" name="Shape 15"/>
          <p:cNvSpPr/>
          <p:nvPr/>
        </p:nvSpPr>
        <p:spPr>
          <a:xfrm>
            <a:off x="4160520" y="3483864"/>
            <a:ext cx="7452360" cy="566928"/>
          </a:xfrm>
          <a:prstGeom prst="rect">
            <a:avLst/>
          </a:prstGeom>
          <a:solidFill>
            <a:srgbClr val="FFFFFF"/>
          </a:solidFill>
          <a:ln w="9525">
            <a:solidFill>
              <a:srgbClr val="D5E0E8"/>
            </a:solidFill>
            <a:prstDash val="solid"/>
          </a:ln>
        </p:spPr>
      </p:sp>
      <p:sp>
        <p:nvSpPr>
          <p:cNvPr id="18" name="Text 16"/>
          <p:cNvSpPr txBox="1"/>
          <p:nvPr/>
        </p:nvSpPr>
        <p:spPr>
          <a:xfrm>
            <a:off x="4416552" y="3483864"/>
            <a:ext cx="4471416" cy="566928"/>
          </a:xfrm>
          <a:prstGeom prst="rect">
            <a:avLst/>
          </a:prstGeom>
          <a:noFill/>
          <a:ln/>
        </p:spPr>
        <p:txBody>
          <a:bodyPr wrap="square" lIns="0" tIns="0" rIns="0" bIns="0" rtlCol="0" anchor="ctr"/>
          <a:lstStyle/>
          <a:p>
            <a:pPr marL="0" indent="0">
              <a:buNone/>
            </a:pPr>
            <a:r>
              <a:rPr lang="en-US" sz="1450" dirty="0">
                <a:solidFill>
                  <a:srgbClr val="1B2A38"/>
                </a:solidFill>
                <a:latin typeface="Calibri" pitchFamily="34" charset="0"/>
                <a:ea typeface="Calibri" pitchFamily="34" charset="-122"/>
                <a:cs typeface="Calibri" pitchFamily="34" charset="-120"/>
              </a:rPr>
              <a:t>P - E</a:t>
            </a:r>
            <a:endParaRPr lang="en-US" sz="1450" dirty="0"/>
          </a:p>
        </p:txBody>
      </p:sp>
      <p:sp>
        <p:nvSpPr>
          <p:cNvPr id="19" name="Text 17"/>
          <p:cNvSpPr txBox="1"/>
          <p:nvPr/>
        </p:nvSpPr>
        <p:spPr>
          <a:xfrm>
            <a:off x="8259318" y="3483864"/>
            <a:ext cx="3129991" cy="566928"/>
          </a:xfrm>
          <a:prstGeom prst="rect">
            <a:avLst/>
          </a:prstGeom>
          <a:noFill/>
          <a:ln/>
        </p:spPr>
        <p:txBody>
          <a:bodyPr wrap="square" lIns="0" tIns="0" rIns="0" bIns="0" rtlCol="0" anchor="ctr"/>
          <a:lstStyle/>
          <a:p>
            <a:pPr marL="0" indent="0" algn="r">
              <a:buNone/>
            </a:pPr>
            <a:r>
              <a:rPr lang="en-US" sz="1450" dirty="0">
                <a:solidFill>
                  <a:srgbClr val="1B2A38"/>
                </a:solidFill>
                <a:latin typeface="Cambria" pitchFamily="34" charset="0"/>
                <a:ea typeface="Cambria" pitchFamily="34" charset="-122"/>
                <a:cs typeface="Cambria" pitchFamily="34" charset="-120"/>
              </a:rPr>
              <a:t>0.425 mm/day</a:t>
            </a:r>
            <a:endParaRPr lang="en-US" sz="1450" dirty="0"/>
          </a:p>
        </p:txBody>
      </p:sp>
      <p:sp>
        <p:nvSpPr>
          <p:cNvPr id="20" name="Shape 18"/>
          <p:cNvSpPr/>
          <p:nvPr/>
        </p:nvSpPr>
        <p:spPr>
          <a:xfrm>
            <a:off x="4160520" y="4050792"/>
            <a:ext cx="7452360" cy="566928"/>
          </a:xfrm>
          <a:prstGeom prst="rect">
            <a:avLst/>
          </a:prstGeom>
          <a:solidFill>
            <a:srgbClr val="F1F6F9"/>
          </a:solidFill>
          <a:ln w="9525">
            <a:solidFill>
              <a:srgbClr val="D5E0E8"/>
            </a:solidFill>
            <a:prstDash val="solid"/>
          </a:ln>
        </p:spPr>
      </p:sp>
      <p:sp>
        <p:nvSpPr>
          <p:cNvPr id="21" name="Text 19"/>
          <p:cNvSpPr txBox="1"/>
          <p:nvPr/>
        </p:nvSpPr>
        <p:spPr>
          <a:xfrm>
            <a:off x="4416552" y="4050792"/>
            <a:ext cx="4471416" cy="566928"/>
          </a:xfrm>
          <a:prstGeom prst="rect">
            <a:avLst/>
          </a:prstGeom>
          <a:noFill/>
          <a:ln/>
        </p:spPr>
        <p:txBody>
          <a:bodyPr wrap="square" lIns="0" tIns="0" rIns="0" bIns="0" rtlCol="0" anchor="ctr"/>
          <a:lstStyle/>
          <a:p>
            <a:pPr marL="0" indent="0">
              <a:buNone/>
            </a:pPr>
            <a:r>
              <a:rPr lang="en-US" sz="1450" dirty="0">
                <a:solidFill>
                  <a:srgbClr val="1B2A38"/>
                </a:solidFill>
                <a:latin typeface="Calibri" pitchFamily="34" charset="0"/>
                <a:ea typeface="Calibri" pitchFamily="34" charset="-122"/>
                <a:cs typeface="Calibri" pitchFamily="34" charset="-120"/>
              </a:rPr>
              <a:t>Moisture convergence</a:t>
            </a:r>
            <a:endParaRPr lang="en-US" sz="1450" dirty="0"/>
          </a:p>
        </p:txBody>
      </p:sp>
      <p:sp>
        <p:nvSpPr>
          <p:cNvPr id="22" name="Text 20"/>
          <p:cNvSpPr txBox="1"/>
          <p:nvPr/>
        </p:nvSpPr>
        <p:spPr>
          <a:xfrm>
            <a:off x="8259318" y="4050792"/>
            <a:ext cx="3129991" cy="566928"/>
          </a:xfrm>
          <a:prstGeom prst="rect">
            <a:avLst/>
          </a:prstGeom>
          <a:noFill/>
          <a:ln/>
        </p:spPr>
        <p:txBody>
          <a:bodyPr wrap="square" lIns="0" tIns="0" rIns="0" bIns="0" rtlCol="0" anchor="ctr"/>
          <a:lstStyle/>
          <a:p>
            <a:pPr marL="0" indent="0" algn="r">
              <a:buNone/>
            </a:pPr>
            <a:r>
              <a:rPr lang="en-US" sz="1450" dirty="0">
                <a:solidFill>
                  <a:srgbClr val="1B2A38"/>
                </a:solidFill>
                <a:latin typeface="Cambria" pitchFamily="34" charset="0"/>
                <a:ea typeface="Cambria" pitchFamily="34" charset="-122"/>
                <a:cs typeface="Cambria" pitchFamily="34" charset="-120"/>
              </a:rPr>
              <a:t>0.419 mm/day</a:t>
            </a:r>
            <a:endParaRPr lang="en-US" sz="1450" dirty="0"/>
          </a:p>
        </p:txBody>
      </p:sp>
      <p:sp>
        <p:nvSpPr>
          <p:cNvPr id="23" name="Shape 21"/>
          <p:cNvSpPr/>
          <p:nvPr/>
        </p:nvSpPr>
        <p:spPr>
          <a:xfrm>
            <a:off x="4160520" y="4617720"/>
            <a:ext cx="7452360" cy="566928"/>
          </a:xfrm>
          <a:prstGeom prst="rect">
            <a:avLst/>
          </a:prstGeom>
          <a:solidFill>
            <a:srgbClr val="EAF1F6"/>
          </a:solidFill>
          <a:ln w="9525">
            <a:solidFill>
              <a:srgbClr val="D5E0E8"/>
            </a:solidFill>
            <a:prstDash val="solid"/>
          </a:ln>
        </p:spPr>
      </p:sp>
      <p:sp>
        <p:nvSpPr>
          <p:cNvPr id="24" name="Text 22"/>
          <p:cNvSpPr txBox="1"/>
          <p:nvPr/>
        </p:nvSpPr>
        <p:spPr>
          <a:xfrm>
            <a:off x="4416552" y="4617720"/>
            <a:ext cx="4471416" cy="566928"/>
          </a:xfrm>
          <a:prstGeom prst="rect">
            <a:avLst/>
          </a:prstGeom>
          <a:noFill/>
          <a:ln/>
        </p:spPr>
        <p:txBody>
          <a:bodyPr wrap="square" lIns="0" tIns="0" rIns="0" bIns="0" rtlCol="0" anchor="ctr"/>
          <a:lstStyle/>
          <a:p>
            <a:pPr marL="0" indent="0">
              <a:buNone/>
            </a:pPr>
            <a:r>
              <a:rPr lang="en-US" sz="1450" b="1" dirty="0">
                <a:solidFill>
                  <a:srgbClr val="1B2A38"/>
                </a:solidFill>
                <a:latin typeface="Calibri" pitchFamily="34" charset="0"/>
                <a:ea typeface="Calibri" pitchFamily="34" charset="-122"/>
                <a:cs typeface="Calibri" pitchFamily="34" charset="-120"/>
              </a:rPr>
              <a:t>(P - E) - C residual</a:t>
            </a:r>
            <a:endParaRPr lang="en-US" sz="1450" dirty="0"/>
          </a:p>
        </p:txBody>
      </p:sp>
      <p:sp>
        <p:nvSpPr>
          <p:cNvPr id="25" name="Text 23"/>
          <p:cNvSpPr txBox="1"/>
          <p:nvPr/>
        </p:nvSpPr>
        <p:spPr>
          <a:xfrm>
            <a:off x="8259318" y="4617720"/>
            <a:ext cx="3129991" cy="566928"/>
          </a:xfrm>
          <a:prstGeom prst="rect">
            <a:avLst/>
          </a:prstGeom>
          <a:noFill/>
          <a:ln/>
        </p:spPr>
        <p:txBody>
          <a:bodyPr wrap="square" lIns="0" tIns="0" rIns="0" bIns="0" rtlCol="0" anchor="ctr"/>
          <a:lstStyle/>
          <a:p>
            <a:pPr marL="0" indent="0" algn="r">
              <a:buNone/>
            </a:pPr>
            <a:r>
              <a:rPr lang="en-US" sz="1450" b="1" dirty="0">
                <a:solidFill>
                  <a:srgbClr val="0B4F82"/>
                </a:solidFill>
                <a:latin typeface="Cambria" pitchFamily="34" charset="0"/>
                <a:ea typeface="Cambria" pitchFamily="34" charset="-122"/>
                <a:cs typeface="Cambria" pitchFamily="34" charset="-120"/>
              </a:rPr>
              <a:t>0.006 mm/day</a:t>
            </a:r>
            <a:endParaRPr lang="en-US" sz="1450" dirty="0"/>
          </a:p>
        </p:txBody>
      </p:sp>
      <p:sp>
        <p:nvSpPr>
          <p:cNvPr id="26" name="Text 24"/>
          <p:cNvSpPr txBox="1"/>
          <p:nvPr/>
        </p:nvSpPr>
        <p:spPr>
          <a:xfrm>
            <a:off x="4160520" y="5349240"/>
            <a:ext cx="7452360" cy="822960"/>
          </a:xfrm>
          <a:prstGeom prst="rect">
            <a:avLst/>
          </a:prstGeom>
          <a:noFill/>
          <a:ln/>
        </p:spPr>
        <p:txBody>
          <a:bodyPr wrap="square" lIns="0" tIns="0" rIns="0" bIns="0" rtlCol="0" anchor="ctr"/>
          <a:lstStyle/>
          <a:p>
            <a:pPr marL="0" indent="0">
              <a:lnSpc>
                <a:spcPts val="1700"/>
              </a:lnSpc>
              <a:buNone/>
            </a:pPr>
            <a:r>
              <a:rPr lang="en-US" sz="1250" i="1" dirty="0">
                <a:solidFill>
                  <a:srgbClr val="5B6B79"/>
                </a:solidFill>
                <a:latin typeface="Calibri" pitchFamily="34" charset="0"/>
                <a:ea typeface="Calibri" pitchFamily="34" charset="-122"/>
                <a:cs typeface="Calibri" pitchFamily="34" charset="-120"/>
              </a:rPr>
              <a:t>Averaged over the full record, convergence almost exactly reproduces basin P - E. The ERA5 moisture-flux field is physically consistent with the independent P and E fields, so it can be trusted to diagnose the origin of extremes.</a:t>
            </a:r>
            <a:endParaRPr lang="en-US" sz="1250" dirty="0"/>
          </a:p>
        </p:txBody>
      </p:sp>
      <p:sp>
        <p:nvSpPr>
          <p:cNvPr id="27" name="Text 25"/>
          <p:cNvSpPr txBox="1"/>
          <p:nvPr/>
        </p:nvSpPr>
        <p:spPr>
          <a:xfrm>
            <a:off x="548640" y="6473952"/>
            <a:ext cx="8229600" cy="274320"/>
          </a:xfrm>
          <a:prstGeom prst="rect">
            <a:avLst/>
          </a:prstGeom>
          <a:noFill/>
          <a:ln/>
        </p:spPr>
        <p:txBody>
          <a:bodyPr wrap="square" lIns="0" tIns="0" rIns="0" bIns="0" rtlCol="0" anchor="ctr"/>
          <a:lstStyle/>
          <a:p>
            <a:pPr marL="0" indent="0">
              <a:buNone/>
            </a:pPr>
            <a:r>
              <a:rPr lang="en-US" sz="850" dirty="0">
                <a:solidFill>
                  <a:srgbClr val="5B6B79"/>
                </a:solidFill>
                <a:latin typeface="Calibri" pitchFamily="34" charset="0"/>
                <a:ea typeface="Calibri" pitchFamily="34" charset="-122"/>
                <a:cs typeface="Calibri" pitchFamily="34" charset="-120"/>
              </a:rPr>
              <a:t>ERA5 moisture-budget analysis  |  Mississippi River wet and dry extremes</a:t>
            </a:r>
            <a:endParaRPr lang="en-US" sz="850" dirty="0"/>
          </a:p>
        </p:txBody>
      </p:sp>
      <p:sp>
        <p:nvSpPr>
          <p:cNvPr id="28" name="Text 26"/>
          <p:cNvSpPr txBox="1"/>
          <p:nvPr/>
        </p:nvSpPr>
        <p:spPr>
          <a:xfrm>
            <a:off x="11091672" y="6473952"/>
            <a:ext cx="548640" cy="274320"/>
          </a:xfrm>
          <a:prstGeom prst="rect">
            <a:avLst/>
          </a:prstGeom>
          <a:noFill/>
          <a:ln/>
        </p:spPr>
        <p:txBody>
          <a:bodyPr wrap="square" lIns="0" tIns="0" rIns="0" bIns="0" rtlCol="0" anchor="ctr"/>
          <a:lstStyle/>
          <a:p>
            <a:pPr marL="0" indent="0" algn="r">
              <a:buNone/>
            </a:pPr>
            <a:r>
              <a:rPr lang="en-US" sz="900" dirty="0">
                <a:solidFill>
                  <a:srgbClr val="5B6B79"/>
                </a:solidFill>
                <a:latin typeface="Calibri" pitchFamily="34" charset="0"/>
                <a:ea typeface="Calibri" pitchFamily="34" charset="-122"/>
                <a:cs typeface="Calibri" pitchFamily="34" charset="-120"/>
              </a:rPr>
              <a:t>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11091672" cy="274320"/>
          </a:xfrm>
          <a:prstGeom prst="rect">
            <a:avLst/>
          </a:prstGeom>
          <a:noFill/>
          <a:ln/>
        </p:spPr>
        <p:txBody>
          <a:bodyPr wrap="square" lIns="0" tIns="0" rIns="0" bIns="0" rtlCol="0" anchor="ctr"/>
          <a:lstStyle/>
          <a:p>
            <a:pPr marL="0" indent="0">
              <a:buNone/>
            </a:pPr>
            <a:r>
              <a:rPr lang="en-US" sz="1200" b="1" kern="0" spc="200" dirty="0">
                <a:solidFill>
                  <a:srgbClr val="1C7293"/>
                </a:solidFill>
                <a:latin typeface="Calibri" pitchFamily="34" charset="0"/>
                <a:ea typeface="Calibri" pitchFamily="34" charset="-122"/>
                <a:cs typeface="Calibri" pitchFamily="34" charset="-120"/>
              </a:rPr>
              <a:t>EPISODE SELECTION</a:t>
            </a:r>
            <a:endParaRPr lang="en-US" sz="1200" dirty="0"/>
          </a:p>
        </p:txBody>
      </p:sp>
      <p:sp>
        <p:nvSpPr>
          <p:cNvPr id="3" name="Text 1"/>
          <p:cNvSpPr txBox="1"/>
          <p:nvPr/>
        </p:nvSpPr>
        <p:spPr>
          <a:xfrm>
            <a:off x="548640" y="658368"/>
            <a:ext cx="11091672" cy="822960"/>
          </a:xfrm>
          <a:prstGeom prst="rect">
            <a:avLst/>
          </a:prstGeom>
          <a:noFill/>
          <a:ln/>
        </p:spPr>
        <p:txBody>
          <a:bodyPr wrap="square" lIns="0" tIns="0" rIns="0" bIns="0" rtlCol="0" anchor="ctr"/>
          <a:lstStyle/>
          <a:p>
            <a:pPr marL="0" indent="0">
              <a:lnSpc>
                <a:spcPts val="3400"/>
              </a:lnSpc>
              <a:buNone/>
            </a:pPr>
            <a:r>
              <a:rPr lang="en-US" sz="3000" b="1" dirty="0">
                <a:solidFill>
                  <a:srgbClr val="1B2A38"/>
                </a:solidFill>
                <a:latin typeface="Cambria" pitchFamily="34" charset="0"/>
                <a:ea typeface="Cambria" pitchFamily="34" charset="-122"/>
                <a:cs typeface="Cambria" pitchFamily="34" charset="-120"/>
              </a:rPr>
              <a:t>Two timescales, two tails, seasonally fair thresholds</a:t>
            </a:r>
            <a:endParaRPr lang="en-US" sz="3000" dirty="0"/>
          </a:p>
        </p:txBody>
      </p:sp>
      <p:sp>
        <p:nvSpPr>
          <p:cNvPr id="4" name="Shape 2"/>
          <p:cNvSpPr/>
          <p:nvPr/>
        </p:nvSpPr>
        <p:spPr>
          <a:xfrm>
            <a:off x="548640" y="1737360"/>
            <a:ext cx="5394960" cy="1965960"/>
          </a:xfrm>
          <a:prstGeom prst="roundRect">
            <a:avLst>
              <a:gd name="adj" fmla="val 4186"/>
            </a:avLst>
          </a:prstGeom>
          <a:solidFill>
            <a:srgbClr val="F1F6F9"/>
          </a:solidFill>
          <a:ln w="12700">
            <a:solidFill>
              <a:srgbClr val="D5E0E8"/>
            </a:solidFill>
            <a:prstDash val="solid"/>
          </a:ln>
          <a:effectLst>
            <a:outerShdw blurRad="63500" dist="25400" dir="5400000" algn="bl" rotWithShape="0">
              <a:srgbClr val="9AB0BF">
                <a:alpha val="28000"/>
              </a:srgbClr>
            </a:outerShdw>
          </a:effectLst>
        </p:spPr>
      </p:sp>
      <p:sp>
        <p:nvSpPr>
          <p:cNvPr id="5" name="Shape 3"/>
          <p:cNvSpPr/>
          <p:nvPr/>
        </p:nvSpPr>
        <p:spPr>
          <a:xfrm>
            <a:off x="822960" y="1965960"/>
            <a:ext cx="457200" cy="457200"/>
          </a:xfrm>
          <a:prstGeom prst="ellipse">
            <a:avLst/>
          </a:prstGeom>
          <a:solidFill>
            <a:srgbClr val="2E75B6"/>
          </a:solidFill>
          <a:ln/>
        </p:spPr>
      </p:sp>
      <p:sp>
        <p:nvSpPr>
          <p:cNvPr id="6" name="Text 4"/>
          <p:cNvSpPr txBox="1"/>
          <p:nvPr/>
        </p:nvSpPr>
        <p:spPr>
          <a:xfrm>
            <a:off x="822960" y="1965960"/>
            <a:ext cx="457200" cy="457200"/>
          </a:xfrm>
          <a:prstGeom prst="rect">
            <a:avLst/>
          </a:prstGeom>
          <a:noFill/>
          <a:ln/>
        </p:spPr>
        <p:txBody>
          <a:bodyPr wrap="square" lIns="0" tIns="0" rIns="0" bIns="0" rtlCol="0" anchor="ctr"/>
          <a:lstStyle/>
          <a:p>
            <a:pPr marL="0" indent="0" algn="ctr">
              <a:buNone/>
            </a:pPr>
            <a:r>
              <a:rPr lang="en-US" sz="2000" b="1" dirty="0">
                <a:solidFill>
                  <a:srgbClr val="FFFFFF"/>
                </a:solidFill>
                <a:latin typeface="Cambria" pitchFamily="34" charset="0"/>
                <a:ea typeface="Cambria" pitchFamily="34" charset="-122"/>
                <a:cs typeface="Cambria" pitchFamily="34" charset="-120"/>
              </a:rPr>
              <a:t>W</a:t>
            </a:r>
            <a:endParaRPr lang="en-US" sz="2000" dirty="0"/>
          </a:p>
        </p:txBody>
      </p:sp>
      <p:sp>
        <p:nvSpPr>
          <p:cNvPr id="7" name="Text 5"/>
          <p:cNvSpPr txBox="1"/>
          <p:nvPr/>
        </p:nvSpPr>
        <p:spPr>
          <a:xfrm>
            <a:off x="1417320" y="1975104"/>
            <a:ext cx="4297680" cy="457200"/>
          </a:xfrm>
          <a:prstGeom prst="rect">
            <a:avLst/>
          </a:prstGeom>
          <a:noFill/>
          <a:ln/>
        </p:spPr>
        <p:txBody>
          <a:bodyPr wrap="square" lIns="0" tIns="0" rIns="0" bIns="0" rtlCol="0" anchor="ctr"/>
          <a:lstStyle/>
          <a:p>
            <a:pPr marL="0" indent="0">
              <a:buNone/>
            </a:pPr>
            <a:r>
              <a:rPr lang="en-US" sz="1600" b="1" dirty="0">
                <a:solidFill>
                  <a:srgbClr val="1B2A38"/>
                </a:solidFill>
                <a:latin typeface="Cambria" pitchFamily="34" charset="0"/>
                <a:ea typeface="Cambria" pitchFamily="34" charset="-122"/>
                <a:cs typeface="Cambria" pitchFamily="34" charset="-120"/>
              </a:rPr>
              <a:t>3-month WET event</a:t>
            </a:r>
            <a:endParaRPr lang="en-US" sz="1600" dirty="0"/>
          </a:p>
        </p:txBody>
      </p:sp>
      <p:sp>
        <p:nvSpPr>
          <p:cNvPr id="8" name="Text 6"/>
          <p:cNvSpPr txBox="1"/>
          <p:nvPr/>
        </p:nvSpPr>
        <p:spPr>
          <a:xfrm>
            <a:off x="822960" y="2514600"/>
            <a:ext cx="4846320" cy="1097280"/>
          </a:xfrm>
          <a:prstGeom prst="rect">
            <a:avLst/>
          </a:prstGeom>
          <a:noFill/>
          <a:ln/>
        </p:spPr>
        <p:txBody>
          <a:bodyPr wrap="square" lIns="0" tIns="0" rIns="0" bIns="0" rtlCol="0" anchor="ctr"/>
          <a:lstStyle/>
          <a:p>
            <a:pPr marL="0" indent="0">
              <a:lnSpc>
                <a:spcPts val="1700"/>
              </a:lnSpc>
              <a:buNone/>
            </a:pPr>
            <a:r>
              <a:rPr lang="en-US" sz="1300" dirty="0">
                <a:solidFill>
                  <a:srgbClr val="1B2A38"/>
                </a:solidFill>
                <a:latin typeface="Calibri" pitchFamily="34" charset="0"/>
                <a:ea typeface="Calibri" pitchFamily="34" charset="-122"/>
                <a:cs typeface="Calibri" pitchFamily="34" charset="-120"/>
              </a:rPr>
              <a:t>Rolling 3-month precipitation at or above the calendar-month 95th percentile. Declustered to the wettest month per cluster.</a:t>
            </a:r>
            <a:endParaRPr lang="en-US" sz="1300" dirty="0"/>
          </a:p>
        </p:txBody>
      </p:sp>
      <p:sp>
        <p:nvSpPr>
          <p:cNvPr id="9" name="Shape 7"/>
          <p:cNvSpPr/>
          <p:nvPr/>
        </p:nvSpPr>
        <p:spPr>
          <a:xfrm>
            <a:off x="6217920" y="1737360"/>
            <a:ext cx="5394960" cy="1965960"/>
          </a:xfrm>
          <a:prstGeom prst="roundRect">
            <a:avLst>
              <a:gd name="adj" fmla="val 4186"/>
            </a:avLst>
          </a:prstGeom>
          <a:solidFill>
            <a:srgbClr val="EAF1F6"/>
          </a:solidFill>
          <a:ln w="12700">
            <a:solidFill>
              <a:srgbClr val="D5E0E8"/>
            </a:solidFill>
            <a:prstDash val="solid"/>
          </a:ln>
          <a:effectLst>
            <a:outerShdw blurRad="63500" dist="25400" dir="5400000" algn="bl" rotWithShape="0">
              <a:srgbClr val="9AB0BF">
                <a:alpha val="28000"/>
              </a:srgbClr>
            </a:outerShdw>
          </a:effectLst>
        </p:spPr>
      </p:sp>
      <p:sp>
        <p:nvSpPr>
          <p:cNvPr id="10" name="Shape 8"/>
          <p:cNvSpPr/>
          <p:nvPr/>
        </p:nvSpPr>
        <p:spPr>
          <a:xfrm>
            <a:off x="6492240" y="1965960"/>
            <a:ext cx="457200" cy="457200"/>
          </a:xfrm>
          <a:prstGeom prst="ellipse">
            <a:avLst/>
          </a:prstGeom>
          <a:solidFill>
            <a:srgbClr val="B5651D"/>
          </a:solidFill>
          <a:ln/>
        </p:spPr>
      </p:sp>
      <p:sp>
        <p:nvSpPr>
          <p:cNvPr id="11" name="Text 9"/>
          <p:cNvSpPr txBox="1"/>
          <p:nvPr/>
        </p:nvSpPr>
        <p:spPr>
          <a:xfrm>
            <a:off x="6492240" y="1965960"/>
            <a:ext cx="457200" cy="457200"/>
          </a:xfrm>
          <a:prstGeom prst="rect">
            <a:avLst/>
          </a:prstGeom>
          <a:noFill/>
          <a:ln/>
        </p:spPr>
        <p:txBody>
          <a:bodyPr wrap="square" lIns="0" tIns="0" rIns="0" bIns="0" rtlCol="0" anchor="ctr"/>
          <a:lstStyle/>
          <a:p>
            <a:pPr marL="0" indent="0" algn="ctr">
              <a:buNone/>
            </a:pPr>
            <a:r>
              <a:rPr lang="en-US" sz="2000" b="1" dirty="0">
                <a:solidFill>
                  <a:srgbClr val="FFFFFF"/>
                </a:solidFill>
                <a:latin typeface="Cambria" pitchFamily="34" charset="0"/>
                <a:ea typeface="Cambria" pitchFamily="34" charset="-122"/>
                <a:cs typeface="Cambria" pitchFamily="34" charset="-120"/>
              </a:rPr>
              <a:t>D</a:t>
            </a:r>
            <a:endParaRPr lang="en-US" sz="2000" dirty="0"/>
          </a:p>
        </p:txBody>
      </p:sp>
      <p:sp>
        <p:nvSpPr>
          <p:cNvPr id="12" name="Text 10"/>
          <p:cNvSpPr txBox="1"/>
          <p:nvPr/>
        </p:nvSpPr>
        <p:spPr>
          <a:xfrm>
            <a:off x="7086600" y="1975104"/>
            <a:ext cx="4297680" cy="457200"/>
          </a:xfrm>
          <a:prstGeom prst="rect">
            <a:avLst/>
          </a:prstGeom>
          <a:noFill/>
          <a:ln/>
        </p:spPr>
        <p:txBody>
          <a:bodyPr wrap="square" lIns="0" tIns="0" rIns="0" bIns="0" rtlCol="0" anchor="ctr"/>
          <a:lstStyle/>
          <a:p>
            <a:pPr marL="0" indent="0">
              <a:buNone/>
            </a:pPr>
            <a:r>
              <a:rPr lang="en-US" sz="1600" b="1" dirty="0">
                <a:solidFill>
                  <a:srgbClr val="1B2A38"/>
                </a:solidFill>
                <a:latin typeface="Cambria" pitchFamily="34" charset="0"/>
                <a:ea typeface="Cambria" pitchFamily="34" charset="-122"/>
                <a:cs typeface="Cambria" pitchFamily="34" charset="-120"/>
              </a:rPr>
              <a:t>12-month DRY event</a:t>
            </a:r>
            <a:endParaRPr lang="en-US" sz="1600" dirty="0"/>
          </a:p>
        </p:txBody>
      </p:sp>
      <p:sp>
        <p:nvSpPr>
          <p:cNvPr id="13" name="Text 11"/>
          <p:cNvSpPr txBox="1"/>
          <p:nvPr/>
        </p:nvSpPr>
        <p:spPr>
          <a:xfrm>
            <a:off x="6492240" y="2514600"/>
            <a:ext cx="4846320" cy="1097280"/>
          </a:xfrm>
          <a:prstGeom prst="rect">
            <a:avLst/>
          </a:prstGeom>
          <a:noFill/>
          <a:ln/>
        </p:spPr>
        <p:txBody>
          <a:bodyPr wrap="square" lIns="0" tIns="0" rIns="0" bIns="0" rtlCol="0" anchor="ctr"/>
          <a:lstStyle/>
          <a:p>
            <a:pPr marL="0" indent="0">
              <a:lnSpc>
                <a:spcPts val="1700"/>
              </a:lnSpc>
              <a:buNone/>
            </a:pPr>
            <a:r>
              <a:rPr lang="en-US" sz="1300" dirty="0">
                <a:solidFill>
                  <a:srgbClr val="1B2A38"/>
                </a:solidFill>
                <a:latin typeface="Calibri" pitchFamily="34" charset="0"/>
                <a:ea typeface="Calibri" pitchFamily="34" charset="-122"/>
                <a:cs typeface="Calibri" pitchFamily="34" charset="-120"/>
              </a:rPr>
              <a:t>Rolling 12-month precipitation at or below the calendar-month 10th percentile. Declustered to the driest month per cluster.</a:t>
            </a:r>
            <a:endParaRPr lang="en-US" sz="1300" dirty="0"/>
          </a:p>
        </p:txBody>
      </p:sp>
      <p:sp>
        <p:nvSpPr>
          <p:cNvPr id="14" name="Text 12"/>
          <p:cNvSpPr txBox="1"/>
          <p:nvPr/>
        </p:nvSpPr>
        <p:spPr>
          <a:xfrm>
            <a:off x="548640" y="3977640"/>
            <a:ext cx="2651760" cy="566928"/>
          </a:xfrm>
          <a:prstGeom prst="rect">
            <a:avLst/>
          </a:prstGeom>
          <a:noFill/>
          <a:ln/>
        </p:spPr>
        <p:txBody>
          <a:bodyPr wrap="square" lIns="0" tIns="0" rIns="0" bIns="0" rtlCol="0" anchor="ctr"/>
          <a:lstStyle/>
          <a:p>
            <a:pPr marL="0" indent="0" algn="ctr">
              <a:buNone/>
            </a:pPr>
            <a:r>
              <a:rPr lang="en-US" sz="3300" b="1" dirty="0">
                <a:solidFill>
                  <a:srgbClr val="2E75B6"/>
                </a:solidFill>
                <a:latin typeface="Cambria" pitchFamily="34" charset="0"/>
                <a:ea typeface="Cambria" pitchFamily="34" charset="-122"/>
                <a:cs typeface="Cambria" pitchFamily="34" charset="-120"/>
              </a:rPr>
              <a:t>27</a:t>
            </a:r>
            <a:endParaRPr lang="en-US" sz="3300" dirty="0"/>
          </a:p>
        </p:txBody>
      </p:sp>
      <p:sp>
        <p:nvSpPr>
          <p:cNvPr id="15" name="Text 13"/>
          <p:cNvSpPr txBox="1"/>
          <p:nvPr/>
        </p:nvSpPr>
        <p:spPr>
          <a:xfrm>
            <a:off x="548640" y="4526280"/>
            <a:ext cx="2651760" cy="457200"/>
          </a:xfrm>
          <a:prstGeom prst="rect">
            <a:avLst/>
          </a:prstGeom>
          <a:noFill/>
          <a:ln/>
        </p:spPr>
        <p:txBody>
          <a:bodyPr wrap="square" lIns="0" tIns="0" rIns="0" bIns="0" rtlCol="0" anchor="t"/>
          <a:lstStyle/>
          <a:p>
            <a:pPr marL="0" indent="0" algn="ctr">
              <a:lnSpc>
                <a:spcPts val="1300"/>
              </a:lnSpc>
              <a:buNone/>
            </a:pPr>
            <a:r>
              <a:rPr lang="en-US" sz="1100" dirty="0">
                <a:solidFill>
                  <a:srgbClr val="5B6B79"/>
                </a:solidFill>
                <a:latin typeface="Calibri" pitchFamily="34" charset="0"/>
                <a:ea typeface="Calibri" pitchFamily="34" charset="-122"/>
                <a:cs typeface="Calibri" pitchFamily="34" charset="-120"/>
              </a:rPr>
              <a:t>independent wet episodes</a:t>
            </a:r>
            <a:endParaRPr lang="en-US" sz="1100" dirty="0"/>
          </a:p>
        </p:txBody>
      </p:sp>
      <p:sp>
        <p:nvSpPr>
          <p:cNvPr id="16" name="Text 14"/>
          <p:cNvSpPr txBox="1"/>
          <p:nvPr/>
        </p:nvSpPr>
        <p:spPr>
          <a:xfrm>
            <a:off x="3291840" y="3977640"/>
            <a:ext cx="2651760" cy="566928"/>
          </a:xfrm>
          <a:prstGeom prst="rect">
            <a:avLst/>
          </a:prstGeom>
          <a:noFill/>
          <a:ln/>
        </p:spPr>
        <p:txBody>
          <a:bodyPr wrap="square" lIns="0" tIns="0" rIns="0" bIns="0" rtlCol="0" anchor="ctr"/>
          <a:lstStyle/>
          <a:p>
            <a:pPr marL="0" indent="0" algn="ctr">
              <a:buNone/>
            </a:pPr>
            <a:r>
              <a:rPr lang="en-US" sz="3300" b="1" dirty="0">
                <a:solidFill>
                  <a:srgbClr val="B5651D"/>
                </a:solidFill>
                <a:latin typeface="Cambria" pitchFamily="34" charset="0"/>
                <a:ea typeface="Cambria" pitchFamily="34" charset="-122"/>
                <a:cs typeface="Cambria" pitchFamily="34" charset="-120"/>
              </a:rPr>
              <a:t>17</a:t>
            </a:r>
            <a:endParaRPr lang="en-US" sz="3300" dirty="0"/>
          </a:p>
        </p:txBody>
      </p:sp>
      <p:sp>
        <p:nvSpPr>
          <p:cNvPr id="17" name="Text 15"/>
          <p:cNvSpPr txBox="1"/>
          <p:nvPr/>
        </p:nvSpPr>
        <p:spPr>
          <a:xfrm>
            <a:off x="3291840" y="4526280"/>
            <a:ext cx="2651760" cy="457200"/>
          </a:xfrm>
          <a:prstGeom prst="rect">
            <a:avLst/>
          </a:prstGeom>
          <a:noFill/>
          <a:ln/>
        </p:spPr>
        <p:txBody>
          <a:bodyPr wrap="square" lIns="0" tIns="0" rIns="0" bIns="0" rtlCol="0" anchor="t"/>
          <a:lstStyle/>
          <a:p>
            <a:pPr marL="0" indent="0" algn="ctr">
              <a:lnSpc>
                <a:spcPts val="1300"/>
              </a:lnSpc>
              <a:buNone/>
            </a:pPr>
            <a:r>
              <a:rPr lang="en-US" sz="1100" dirty="0">
                <a:solidFill>
                  <a:srgbClr val="5B6B79"/>
                </a:solidFill>
                <a:latin typeface="Calibri" pitchFamily="34" charset="0"/>
                <a:ea typeface="Calibri" pitchFamily="34" charset="-122"/>
                <a:cs typeface="Calibri" pitchFamily="34" charset="-120"/>
              </a:rPr>
              <a:t>independent dry episodes</a:t>
            </a:r>
            <a:endParaRPr lang="en-US" sz="1100" dirty="0"/>
          </a:p>
        </p:txBody>
      </p:sp>
      <p:sp>
        <p:nvSpPr>
          <p:cNvPr id="18" name="Shape 16"/>
          <p:cNvSpPr/>
          <p:nvPr/>
        </p:nvSpPr>
        <p:spPr>
          <a:xfrm>
            <a:off x="6217920" y="3794760"/>
            <a:ext cx="5394960" cy="2194560"/>
          </a:xfrm>
          <a:prstGeom prst="roundRect">
            <a:avLst>
              <a:gd name="adj" fmla="val 3913"/>
            </a:avLst>
          </a:prstGeom>
          <a:solidFill>
            <a:srgbClr val="F1F6F9"/>
          </a:solidFill>
          <a:ln w="12700">
            <a:solidFill>
              <a:srgbClr val="D5E0E8"/>
            </a:solidFill>
            <a:prstDash val="solid"/>
          </a:ln>
          <a:effectLst>
            <a:outerShdw blurRad="63500" dist="25400" dir="5400000" algn="bl" rotWithShape="0">
              <a:srgbClr val="9AB0BF">
                <a:alpha val="28000"/>
              </a:srgbClr>
            </a:outerShdw>
          </a:effectLst>
        </p:spPr>
      </p:sp>
      <p:sp>
        <p:nvSpPr>
          <p:cNvPr id="19" name="Text 17"/>
          <p:cNvSpPr txBox="1"/>
          <p:nvPr/>
        </p:nvSpPr>
        <p:spPr>
          <a:xfrm>
            <a:off x="6400800" y="3787575"/>
            <a:ext cx="2468880" cy="365760"/>
          </a:xfrm>
          <a:prstGeom prst="rect">
            <a:avLst/>
          </a:prstGeom>
          <a:noFill/>
          <a:ln/>
        </p:spPr>
        <p:txBody>
          <a:bodyPr wrap="square" lIns="18288" tIns="0" rIns="0" bIns="0" rtlCol="0" anchor="ctr"/>
          <a:lstStyle/>
          <a:p>
            <a:pPr>
              <a:spcBef>
                <a:spcPts val="0"/>
              </a:spcBef>
              <a:spcAft>
                <a:spcPts val="0"/>
              </a:spcAft>
            </a:pPr>
            <a:r>
              <a:rPr sz="1400" b="1" dirty="0"/>
              <a:t>Top 10 wettest 3-month totals</a:t>
            </a:r>
          </a:p>
        </p:txBody>
      </p:sp>
      <p:sp>
        <p:nvSpPr>
          <p:cNvPr id="20" name="Text 18"/>
          <p:cNvSpPr txBox="1"/>
          <p:nvPr/>
        </p:nvSpPr>
        <p:spPr>
          <a:xfrm>
            <a:off x="6583680" y="4178808"/>
            <a:ext cx="2468880" cy="1732788"/>
          </a:xfrm>
          <a:prstGeom prst="rect">
            <a:avLst/>
          </a:prstGeom>
          <a:noFill/>
          <a:ln/>
        </p:spPr>
        <p:txBody>
          <a:bodyPr wrap="square" lIns="18288" tIns="0" rIns="9144" bIns="0" rtlCol="0" anchor="ctr"/>
          <a:lstStyle/>
          <a:p>
            <a:pPr marL="0" indent="0" algn="l">
              <a:lnSpc>
                <a:spcPct val="82000"/>
              </a:lnSpc>
              <a:spcBef>
                <a:spcPts val="0"/>
              </a:spcBef>
              <a:spcAft>
                <a:spcPts val="0"/>
              </a:spcAft>
              <a:buNone/>
            </a:pPr>
            <a:r>
              <a:rPr sz="1400" dirty="0">
                <a:latin typeface="Arial" panose="020B0604020202020204" pitchFamily="34" charset="0"/>
                <a:cs typeface="Arial" panose="020B0604020202020204" pitchFamily="34" charset="0"/>
              </a:rPr>
              <a:t>1. 2019   376.9 mm</a:t>
            </a:r>
            <a:endParaRPr lang="en-US" sz="1400" dirty="0">
              <a:latin typeface="Arial" panose="020B0604020202020204" pitchFamily="34" charset="0"/>
              <a:cs typeface="Arial" panose="020B0604020202020204" pitchFamily="34" charset="0"/>
            </a:endParaRPr>
          </a:p>
          <a:p>
            <a:pPr algn="l">
              <a:lnSpc>
                <a:spcPct val="82000"/>
              </a:lnSpc>
              <a:spcBef>
                <a:spcPts val="0"/>
              </a:spcBef>
              <a:spcAft>
                <a:spcPts val="0"/>
              </a:spcAft>
            </a:pPr>
            <a:r>
              <a:rPr sz="1400" dirty="0">
                <a:latin typeface="Arial" panose="020B0604020202020204" pitchFamily="34" charset="0"/>
                <a:cs typeface="Arial" panose="020B0604020202020204" pitchFamily="34" charset="0"/>
              </a:rPr>
              <a:t>2. 1993   371.4 mm</a:t>
            </a:r>
          </a:p>
          <a:p>
            <a:pPr algn="l">
              <a:lnSpc>
                <a:spcPct val="82000"/>
              </a:lnSpc>
              <a:spcBef>
                <a:spcPts val="0"/>
              </a:spcBef>
              <a:spcAft>
                <a:spcPts val="0"/>
              </a:spcAft>
            </a:pPr>
            <a:r>
              <a:rPr sz="1400" dirty="0">
                <a:latin typeface="Arial" panose="020B0604020202020204" pitchFamily="34" charset="0"/>
                <a:cs typeface="Arial" panose="020B0604020202020204" pitchFamily="34" charset="0"/>
              </a:rPr>
              <a:t>3. 1995   369.0 mm</a:t>
            </a:r>
          </a:p>
          <a:p>
            <a:pPr algn="l">
              <a:lnSpc>
                <a:spcPct val="82000"/>
              </a:lnSpc>
              <a:spcBef>
                <a:spcPts val="0"/>
              </a:spcBef>
              <a:spcAft>
                <a:spcPts val="0"/>
              </a:spcAft>
            </a:pPr>
            <a:r>
              <a:rPr sz="1400" dirty="0">
                <a:latin typeface="Arial" panose="020B0604020202020204" pitchFamily="34" charset="0"/>
                <a:cs typeface="Arial" panose="020B0604020202020204" pitchFamily="34" charset="0"/>
              </a:rPr>
              <a:t>4. 1973   362.0 mm</a:t>
            </a:r>
          </a:p>
          <a:p>
            <a:pPr algn="l">
              <a:lnSpc>
                <a:spcPct val="82000"/>
              </a:lnSpc>
              <a:spcBef>
                <a:spcPts val="0"/>
              </a:spcBef>
              <a:spcAft>
                <a:spcPts val="0"/>
              </a:spcAft>
            </a:pPr>
            <a:r>
              <a:rPr sz="1400" dirty="0">
                <a:latin typeface="Arial" panose="020B0604020202020204" pitchFamily="34" charset="0"/>
                <a:cs typeface="Arial" panose="020B0604020202020204" pitchFamily="34" charset="0"/>
              </a:rPr>
              <a:t>5. 2015   345.5 mm</a:t>
            </a:r>
          </a:p>
          <a:p>
            <a:pPr algn="l">
              <a:lnSpc>
                <a:spcPct val="82000"/>
              </a:lnSpc>
              <a:spcBef>
                <a:spcPts val="0"/>
              </a:spcBef>
              <a:spcAft>
                <a:spcPts val="0"/>
              </a:spcAft>
            </a:pPr>
            <a:r>
              <a:rPr sz="1400" dirty="0">
                <a:latin typeface="Arial" panose="020B0604020202020204" pitchFamily="34" charset="0"/>
                <a:cs typeface="Arial" panose="020B0604020202020204" pitchFamily="34" charset="0"/>
              </a:rPr>
              <a:t>6. 1983   341.0 mm</a:t>
            </a:r>
          </a:p>
          <a:p>
            <a:pPr algn="l">
              <a:lnSpc>
                <a:spcPct val="82000"/>
              </a:lnSpc>
              <a:spcBef>
                <a:spcPts val="0"/>
              </a:spcBef>
              <a:spcAft>
                <a:spcPts val="0"/>
              </a:spcAft>
            </a:pPr>
            <a:r>
              <a:rPr sz="1400" dirty="0">
                <a:latin typeface="Arial" panose="020B0604020202020204" pitchFamily="34" charset="0"/>
                <a:cs typeface="Arial" panose="020B0604020202020204" pitchFamily="34" charset="0"/>
              </a:rPr>
              <a:t>7. 1981   338.2 mm</a:t>
            </a:r>
          </a:p>
          <a:p>
            <a:pPr algn="l">
              <a:lnSpc>
                <a:spcPct val="82000"/>
              </a:lnSpc>
              <a:spcBef>
                <a:spcPts val="0"/>
              </a:spcBef>
              <a:spcAft>
                <a:spcPts val="0"/>
              </a:spcAft>
            </a:pPr>
            <a:r>
              <a:rPr sz="1400" dirty="0">
                <a:latin typeface="Arial" panose="020B0604020202020204" pitchFamily="34" charset="0"/>
                <a:cs typeface="Arial" panose="020B0604020202020204" pitchFamily="34" charset="0"/>
              </a:rPr>
              <a:t>8. 1982   338.2 mm</a:t>
            </a:r>
          </a:p>
          <a:p>
            <a:pPr algn="l">
              <a:lnSpc>
                <a:spcPct val="82000"/>
              </a:lnSpc>
              <a:spcBef>
                <a:spcPts val="0"/>
              </a:spcBef>
              <a:spcAft>
                <a:spcPts val="0"/>
              </a:spcAft>
            </a:pPr>
            <a:r>
              <a:rPr sz="1400" dirty="0">
                <a:latin typeface="Arial" panose="020B0604020202020204" pitchFamily="34" charset="0"/>
                <a:cs typeface="Arial" panose="020B0604020202020204" pitchFamily="34" charset="0"/>
              </a:rPr>
              <a:t>9. 2011   335.2 mm</a:t>
            </a:r>
          </a:p>
          <a:p>
            <a:pPr algn="l">
              <a:lnSpc>
                <a:spcPct val="82000"/>
              </a:lnSpc>
              <a:spcBef>
                <a:spcPts val="0"/>
              </a:spcBef>
              <a:spcAft>
                <a:spcPts val="0"/>
              </a:spcAft>
            </a:pPr>
            <a:r>
              <a:rPr sz="1400" dirty="0">
                <a:latin typeface="Arial" panose="020B0604020202020204" pitchFamily="34" charset="0"/>
                <a:cs typeface="Arial" panose="020B0604020202020204" pitchFamily="34" charset="0"/>
              </a:rPr>
              <a:t>10. 1991   333.6 mm</a:t>
            </a:r>
          </a:p>
        </p:txBody>
      </p:sp>
      <p:sp>
        <p:nvSpPr>
          <p:cNvPr id="21" name="Text 19"/>
          <p:cNvSpPr txBox="1"/>
          <p:nvPr/>
        </p:nvSpPr>
        <p:spPr>
          <a:xfrm>
            <a:off x="9052560" y="3872484"/>
            <a:ext cx="2468880" cy="228600"/>
          </a:xfrm>
          <a:prstGeom prst="rect">
            <a:avLst/>
          </a:prstGeom>
          <a:noFill/>
          <a:ln/>
        </p:spPr>
        <p:txBody>
          <a:bodyPr wrap="square" lIns="18288" tIns="0" rIns="0" bIns="0" rtlCol="0" anchor="ctr"/>
          <a:lstStyle/>
          <a:p>
            <a:pPr>
              <a:spcBef>
                <a:spcPts val="0"/>
              </a:spcBef>
              <a:spcAft>
                <a:spcPts val="0"/>
              </a:spcAft>
            </a:pPr>
            <a:r>
              <a:rPr sz="1400" b="1" dirty="0"/>
              <a:t>Top 10 driest 12-month totals</a:t>
            </a:r>
          </a:p>
        </p:txBody>
      </p:sp>
      <p:sp>
        <p:nvSpPr>
          <p:cNvPr id="22" name="Text 20"/>
          <p:cNvSpPr txBox="1"/>
          <p:nvPr/>
        </p:nvSpPr>
        <p:spPr>
          <a:xfrm>
            <a:off x="9052560" y="4178808"/>
            <a:ext cx="2468880" cy="1760220"/>
          </a:xfrm>
          <a:prstGeom prst="rect">
            <a:avLst/>
          </a:prstGeom>
          <a:noFill/>
          <a:ln/>
        </p:spPr>
        <p:txBody>
          <a:bodyPr wrap="square" lIns="18288" tIns="0" rIns="9144" bIns="0" rtlCol="0" anchor="ctr"/>
          <a:lstStyle/>
          <a:p>
            <a:pPr marL="0" indent="0" algn="l">
              <a:lnSpc>
                <a:spcPct val="82000"/>
              </a:lnSpc>
              <a:spcBef>
                <a:spcPts val="0"/>
              </a:spcBef>
              <a:spcAft>
                <a:spcPts val="0"/>
              </a:spcAft>
              <a:buNone/>
            </a:pPr>
            <a:r>
              <a:rPr sz="1400" dirty="0">
                <a:latin typeface="Arial" panose="020B0604020202020204" pitchFamily="34" charset="0"/>
                <a:cs typeface="Arial" panose="020B0604020202020204" pitchFamily="34" charset="0"/>
              </a:rPr>
              <a:t>1. 1967   647.4 mm</a:t>
            </a:r>
            <a:endParaRPr lang="en-US" sz="1400" dirty="0">
              <a:latin typeface="Arial" panose="020B0604020202020204" pitchFamily="34" charset="0"/>
              <a:cs typeface="Arial" panose="020B0604020202020204" pitchFamily="34" charset="0"/>
            </a:endParaRPr>
          </a:p>
          <a:p>
            <a:pPr algn="l">
              <a:lnSpc>
                <a:spcPct val="82000"/>
              </a:lnSpc>
              <a:spcBef>
                <a:spcPts val="0"/>
              </a:spcBef>
              <a:spcAft>
                <a:spcPts val="0"/>
              </a:spcAft>
            </a:pPr>
            <a:r>
              <a:rPr sz="1400" dirty="0">
                <a:latin typeface="Arial" panose="020B0604020202020204" pitchFamily="34" charset="0"/>
                <a:cs typeface="Arial" panose="020B0604020202020204" pitchFamily="34" charset="0"/>
              </a:rPr>
              <a:t>2. 1963   648.3 mm</a:t>
            </a:r>
          </a:p>
          <a:p>
            <a:pPr algn="l">
              <a:lnSpc>
                <a:spcPct val="82000"/>
              </a:lnSpc>
              <a:spcBef>
                <a:spcPts val="0"/>
              </a:spcBef>
              <a:spcAft>
                <a:spcPts val="0"/>
              </a:spcAft>
            </a:pPr>
            <a:r>
              <a:rPr sz="1400" dirty="0">
                <a:latin typeface="Arial" panose="020B0604020202020204" pitchFamily="34" charset="0"/>
                <a:cs typeface="Arial" panose="020B0604020202020204" pitchFamily="34" charset="0"/>
              </a:rPr>
              <a:t>3. 1966   652.8 mm</a:t>
            </a:r>
          </a:p>
          <a:p>
            <a:pPr algn="l">
              <a:lnSpc>
                <a:spcPct val="82000"/>
              </a:lnSpc>
              <a:spcBef>
                <a:spcPts val="0"/>
              </a:spcBef>
              <a:spcAft>
                <a:spcPts val="0"/>
              </a:spcAft>
            </a:pPr>
            <a:r>
              <a:rPr sz="1400" dirty="0">
                <a:latin typeface="Arial" panose="020B0604020202020204" pitchFamily="34" charset="0"/>
                <a:cs typeface="Arial" panose="020B0604020202020204" pitchFamily="34" charset="0"/>
              </a:rPr>
              <a:t>4. 1977   665.3 mm</a:t>
            </a:r>
          </a:p>
          <a:p>
            <a:pPr algn="l">
              <a:lnSpc>
                <a:spcPct val="82000"/>
              </a:lnSpc>
              <a:spcBef>
                <a:spcPts val="0"/>
              </a:spcBef>
              <a:spcAft>
                <a:spcPts val="0"/>
              </a:spcAft>
            </a:pPr>
            <a:r>
              <a:rPr sz="1400" dirty="0">
                <a:latin typeface="Arial" panose="020B0604020202020204" pitchFamily="34" charset="0"/>
                <a:cs typeface="Arial" panose="020B0604020202020204" pitchFamily="34" charset="0"/>
              </a:rPr>
              <a:t>5. 2012   665.5 mm</a:t>
            </a:r>
          </a:p>
          <a:p>
            <a:pPr algn="l">
              <a:lnSpc>
                <a:spcPct val="82000"/>
              </a:lnSpc>
              <a:spcBef>
                <a:spcPts val="0"/>
              </a:spcBef>
              <a:spcAft>
                <a:spcPts val="0"/>
              </a:spcAft>
            </a:pPr>
            <a:r>
              <a:rPr sz="1400" dirty="0">
                <a:latin typeface="Arial" panose="020B0604020202020204" pitchFamily="34" charset="0"/>
                <a:cs typeface="Arial" panose="020B0604020202020204" pitchFamily="34" charset="0"/>
              </a:rPr>
              <a:t>6. 1964   667.4 mm</a:t>
            </a:r>
          </a:p>
          <a:p>
            <a:pPr algn="l">
              <a:lnSpc>
                <a:spcPct val="82000"/>
              </a:lnSpc>
              <a:spcBef>
                <a:spcPts val="0"/>
              </a:spcBef>
              <a:spcAft>
                <a:spcPts val="0"/>
              </a:spcAft>
            </a:pPr>
            <a:r>
              <a:rPr sz="1400" dirty="0">
                <a:latin typeface="Arial" panose="020B0604020202020204" pitchFamily="34" charset="0"/>
                <a:cs typeface="Arial" panose="020B0604020202020204" pitchFamily="34" charset="0"/>
              </a:rPr>
              <a:t>7. 1976   674.7 mm</a:t>
            </a:r>
          </a:p>
          <a:p>
            <a:pPr algn="l">
              <a:lnSpc>
                <a:spcPct val="82000"/>
              </a:lnSpc>
              <a:spcBef>
                <a:spcPts val="0"/>
              </a:spcBef>
              <a:spcAft>
                <a:spcPts val="0"/>
              </a:spcAft>
            </a:pPr>
            <a:r>
              <a:rPr sz="1400" dirty="0">
                <a:latin typeface="Arial" panose="020B0604020202020204" pitchFamily="34" charset="0"/>
                <a:cs typeface="Arial" panose="020B0604020202020204" pitchFamily="34" charset="0"/>
              </a:rPr>
              <a:t>8. 2013   683.1 mm</a:t>
            </a:r>
          </a:p>
          <a:p>
            <a:pPr algn="l">
              <a:lnSpc>
                <a:spcPct val="82000"/>
              </a:lnSpc>
              <a:spcBef>
                <a:spcPts val="0"/>
              </a:spcBef>
              <a:spcAft>
                <a:spcPts val="0"/>
              </a:spcAft>
            </a:pPr>
            <a:r>
              <a:rPr sz="1400" dirty="0">
                <a:latin typeface="Arial" panose="020B0604020202020204" pitchFamily="34" charset="0"/>
                <a:cs typeface="Arial" panose="020B0604020202020204" pitchFamily="34" charset="0"/>
              </a:rPr>
              <a:t>9. 2006   697.5 mm</a:t>
            </a:r>
          </a:p>
          <a:p>
            <a:pPr algn="l">
              <a:lnSpc>
                <a:spcPct val="82000"/>
              </a:lnSpc>
              <a:spcBef>
                <a:spcPts val="0"/>
              </a:spcBef>
              <a:spcAft>
                <a:spcPts val="0"/>
              </a:spcAft>
            </a:pPr>
            <a:r>
              <a:rPr sz="1400" dirty="0">
                <a:latin typeface="Arial" panose="020B0604020202020204" pitchFamily="34" charset="0"/>
                <a:cs typeface="Arial" panose="020B0604020202020204" pitchFamily="34" charset="0"/>
              </a:rPr>
              <a:t>10. 1972   716.9 mm</a:t>
            </a:r>
          </a:p>
        </p:txBody>
      </p:sp>
      <p:sp>
        <p:nvSpPr>
          <p:cNvPr id="23" name="Text 21"/>
          <p:cNvSpPr txBox="1"/>
          <p:nvPr/>
        </p:nvSpPr>
        <p:spPr>
          <a:xfrm>
            <a:off x="548640" y="6473952"/>
            <a:ext cx="8229600" cy="274320"/>
          </a:xfrm>
          <a:prstGeom prst="rect">
            <a:avLst/>
          </a:prstGeom>
          <a:noFill/>
          <a:ln/>
        </p:spPr>
        <p:txBody>
          <a:bodyPr wrap="square" lIns="0" tIns="0" rIns="0" bIns="0" rtlCol="0" anchor="ctr"/>
          <a:lstStyle/>
          <a:p>
            <a:pPr marL="0" indent="0">
              <a:buNone/>
            </a:pPr>
            <a:r>
              <a:rPr lang="en-US" sz="850" dirty="0">
                <a:solidFill>
                  <a:srgbClr val="5B6B79"/>
                </a:solidFill>
                <a:latin typeface="Calibri" pitchFamily="34" charset="0"/>
                <a:ea typeface="Calibri" pitchFamily="34" charset="-122"/>
                <a:cs typeface="Calibri" pitchFamily="34" charset="-120"/>
              </a:rPr>
              <a:t>ERA5 moisture-budget analysis  |  Mississippi River wet and dry extremes</a:t>
            </a:r>
            <a:endParaRPr lang="en-US" sz="850" dirty="0"/>
          </a:p>
        </p:txBody>
      </p:sp>
      <p:sp>
        <p:nvSpPr>
          <p:cNvPr id="24" name="Text 22"/>
          <p:cNvSpPr txBox="1"/>
          <p:nvPr/>
        </p:nvSpPr>
        <p:spPr>
          <a:xfrm>
            <a:off x="11091672" y="6473952"/>
            <a:ext cx="548640" cy="274320"/>
          </a:xfrm>
          <a:prstGeom prst="rect">
            <a:avLst/>
          </a:prstGeom>
          <a:noFill/>
          <a:ln/>
        </p:spPr>
        <p:txBody>
          <a:bodyPr wrap="square" lIns="0" tIns="0" rIns="0" bIns="0" rtlCol="0" anchor="ctr"/>
          <a:lstStyle/>
          <a:p>
            <a:pPr marL="0" indent="0" algn="r">
              <a:buNone/>
            </a:pPr>
            <a:r>
              <a:rPr lang="en-US" sz="900" dirty="0">
                <a:solidFill>
                  <a:srgbClr val="5B6B79"/>
                </a:solidFill>
                <a:latin typeface="Calibri" pitchFamily="34" charset="0"/>
                <a:ea typeface="Calibri" pitchFamily="34" charset="-122"/>
                <a:cs typeface="Calibri" pitchFamily="34" charset="-120"/>
              </a:rPr>
              <a:t>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11091672" cy="274320"/>
          </a:xfrm>
          <a:prstGeom prst="rect">
            <a:avLst/>
          </a:prstGeom>
          <a:noFill/>
          <a:ln/>
        </p:spPr>
        <p:txBody>
          <a:bodyPr wrap="square" lIns="0" tIns="0" rIns="0" bIns="0" rtlCol="0" anchor="ctr"/>
          <a:lstStyle/>
          <a:p>
            <a:pPr marL="0" indent="0">
              <a:buNone/>
            </a:pPr>
            <a:r>
              <a:rPr lang="en-US" sz="1200" b="1" kern="0" spc="200" dirty="0">
                <a:solidFill>
                  <a:srgbClr val="1C7293"/>
                </a:solidFill>
                <a:latin typeface="Calibri" pitchFamily="34" charset="0"/>
                <a:ea typeface="Calibri" pitchFamily="34" charset="-122"/>
                <a:cs typeface="Calibri" pitchFamily="34" charset="-120"/>
              </a:rPr>
              <a:t>WET EVENTS</a:t>
            </a:r>
            <a:endParaRPr lang="en-US" sz="1200" dirty="0"/>
          </a:p>
        </p:txBody>
      </p:sp>
      <p:sp>
        <p:nvSpPr>
          <p:cNvPr id="3" name="Text 1"/>
          <p:cNvSpPr txBox="1"/>
          <p:nvPr/>
        </p:nvSpPr>
        <p:spPr>
          <a:xfrm>
            <a:off x="548640" y="658368"/>
            <a:ext cx="11091672" cy="822960"/>
          </a:xfrm>
          <a:prstGeom prst="rect">
            <a:avLst/>
          </a:prstGeom>
          <a:noFill/>
          <a:ln/>
        </p:spPr>
        <p:txBody>
          <a:bodyPr wrap="square" lIns="0" tIns="0" rIns="0" bIns="0" rtlCol="0" anchor="ctr"/>
          <a:lstStyle/>
          <a:p>
            <a:pPr marL="0" indent="0">
              <a:lnSpc>
                <a:spcPts val="3400"/>
              </a:lnSpc>
              <a:buNone/>
            </a:pPr>
            <a:r>
              <a:rPr lang="en-US" sz="3000" b="1" dirty="0">
                <a:solidFill>
                  <a:srgbClr val="1B2A38"/>
                </a:solidFill>
                <a:latin typeface="Cambria" pitchFamily="34" charset="0"/>
                <a:ea typeface="Cambria" pitchFamily="34" charset="-122"/>
                <a:cs typeface="Cambria" pitchFamily="34" charset="-120"/>
              </a:rPr>
              <a:t>The 3-month water surplus is supplied by convergence</a:t>
            </a:r>
            <a:endParaRPr lang="en-US" sz="3000" dirty="0"/>
          </a:p>
        </p:txBody>
      </p:sp>
      <p:sp>
        <p:nvSpPr>
          <p:cNvPr id="4" name="Shape 2"/>
          <p:cNvSpPr/>
          <p:nvPr/>
        </p:nvSpPr>
        <p:spPr>
          <a:xfrm>
            <a:off x="548640" y="1828800"/>
            <a:ext cx="2286000" cy="1600200"/>
          </a:xfrm>
          <a:prstGeom prst="roundRect">
            <a:avLst>
              <a:gd name="adj" fmla="val 5143"/>
            </a:avLst>
          </a:prstGeom>
          <a:solidFill>
            <a:srgbClr val="F1F6F9"/>
          </a:solidFill>
          <a:ln w="12700">
            <a:solidFill>
              <a:srgbClr val="D5E0E8"/>
            </a:solidFill>
            <a:prstDash val="solid"/>
          </a:ln>
          <a:effectLst>
            <a:outerShdw blurRad="63500" dist="25400" dir="5400000" algn="bl" rotWithShape="0">
              <a:srgbClr val="9AB0BF">
                <a:alpha val="28000"/>
              </a:srgbClr>
            </a:outerShdw>
          </a:effectLst>
        </p:spPr>
      </p:sp>
      <p:sp>
        <p:nvSpPr>
          <p:cNvPr id="5" name="Text 3"/>
          <p:cNvSpPr txBox="1"/>
          <p:nvPr/>
        </p:nvSpPr>
        <p:spPr>
          <a:xfrm>
            <a:off x="548640" y="2011680"/>
            <a:ext cx="2286000" cy="777240"/>
          </a:xfrm>
          <a:prstGeom prst="rect">
            <a:avLst/>
          </a:prstGeom>
          <a:noFill/>
          <a:ln/>
        </p:spPr>
        <p:txBody>
          <a:bodyPr wrap="square" lIns="0" tIns="0" rIns="0" bIns="0" rtlCol="0" anchor="ctr"/>
          <a:lstStyle/>
          <a:p>
            <a:pPr marL="0" indent="0" algn="ctr">
              <a:buNone/>
            </a:pPr>
            <a:r>
              <a:rPr lang="en-US" sz="3400" b="1" dirty="0">
                <a:solidFill>
                  <a:srgbClr val="0B4F82"/>
                </a:solidFill>
                <a:latin typeface="Cambria" pitchFamily="34" charset="0"/>
                <a:ea typeface="Cambria" pitchFamily="34" charset="-122"/>
                <a:cs typeface="Cambria" pitchFamily="34" charset="-120"/>
              </a:rPr>
              <a:t>281.9</a:t>
            </a:r>
            <a:endParaRPr lang="en-US" sz="3400" dirty="0"/>
          </a:p>
        </p:txBody>
      </p:sp>
      <p:sp>
        <p:nvSpPr>
          <p:cNvPr id="6" name="Text 4"/>
          <p:cNvSpPr txBox="1"/>
          <p:nvPr/>
        </p:nvSpPr>
        <p:spPr>
          <a:xfrm>
            <a:off x="640080" y="2788920"/>
            <a:ext cx="2103120" cy="548640"/>
          </a:xfrm>
          <a:prstGeom prst="rect">
            <a:avLst/>
          </a:prstGeom>
          <a:noFill/>
          <a:ln/>
        </p:spPr>
        <p:txBody>
          <a:bodyPr wrap="square" lIns="0" tIns="0" rIns="0" bIns="0" rtlCol="0" anchor="t"/>
          <a:lstStyle/>
          <a:p>
            <a:pPr marL="0" indent="0" algn="ctr">
              <a:lnSpc>
                <a:spcPts val="1400"/>
              </a:lnSpc>
              <a:buNone/>
            </a:pPr>
            <a:r>
              <a:rPr lang="en-US" sz="1150" dirty="0">
                <a:solidFill>
                  <a:srgbClr val="5B6B79"/>
                </a:solidFill>
                <a:latin typeface="Calibri" pitchFamily="34" charset="0"/>
                <a:ea typeface="Calibri" pitchFamily="34" charset="-122"/>
                <a:cs typeface="Calibri" pitchFamily="34" charset="-120"/>
              </a:rPr>
              <a:t>Precipitation (mm)</a:t>
            </a:r>
            <a:endParaRPr lang="en-US" sz="1150" dirty="0"/>
          </a:p>
        </p:txBody>
      </p:sp>
      <p:sp>
        <p:nvSpPr>
          <p:cNvPr id="7" name="Text 5"/>
          <p:cNvSpPr txBox="1"/>
          <p:nvPr/>
        </p:nvSpPr>
        <p:spPr>
          <a:xfrm>
            <a:off x="2834640" y="1828800"/>
            <a:ext cx="228600" cy="1600200"/>
          </a:xfrm>
          <a:prstGeom prst="rect">
            <a:avLst/>
          </a:prstGeom>
          <a:noFill/>
          <a:ln/>
        </p:spPr>
        <p:txBody>
          <a:bodyPr wrap="square" lIns="0" tIns="0" rIns="0" bIns="0" rtlCol="0" anchor="ctr"/>
          <a:lstStyle/>
          <a:p>
            <a:pPr marL="0" indent="0" algn="ctr">
              <a:buNone/>
            </a:pPr>
            <a:r>
              <a:rPr lang="en-US" sz="2200" b="1" dirty="0">
                <a:solidFill>
                  <a:srgbClr val="5B6B79"/>
                </a:solidFill>
                <a:latin typeface="Cambria" pitchFamily="34" charset="0"/>
                <a:ea typeface="Cambria" pitchFamily="34" charset="-122"/>
                <a:cs typeface="Cambria" pitchFamily="34" charset="-120"/>
              </a:rPr>
              <a:t>−</a:t>
            </a:r>
            <a:endParaRPr lang="en-US" sz="2200" dirty="0"/>
          </a:p>
        </p:txBody>
      </p:sp>
      <p:sp>
        <p:nvSpPr>
          <p:cNvPr id="8" name="Shape 6"/>
          <p:cNvSpPr/>
          <p:nvPr/>
        </p:nvSpPr>
        <p:spPr>
          <a:xfrm>
            <a:off x="3063240" y="1828800"/>
            <a:ext cx="2286000" cy="1600200"/>
          </a:xfrm>
          <a:prstGeom prst="roundRect">
            <a:avLst>
              <a:gd name="adj" fmla="val 5143"/>
            </a:avLst>
          </a:prstGeom>
          <a:solidFill>
            <a:srgbClr val="F1F6F9"/>
          </a:solidFill>
          <a:ln w="12700">
            <a:solidFill>
              <a:srgbClr val="D5E0E8"/>
            </a:solidFill>
            <a:prstDash val="solid"/>
          </a:ln>
          <a:effectLst>
            <a:outerShdw blurRad="63500" dist="25400" dir="5400000" algn="bl" rotWithShape="0">
              <a:srgbClr val="9AB0BF">
                <a:alpha val="28000"/>
              </a:srgbClr>
            </a:outerShdw>
          </a:effectLst>
        </p:spPr>
      </p:sp>
      <p:sp>
        <p:nvSpPr>
          <p:cNvPr id="9" name="Text 7"/>
          <p:cNvSpPr txBox="1"/>
          <p:nvPr/>
        </p:nvSpPr>
        <p:spPr>
          <a:xfrm>
            <a:off x="3063240" y="2011680"/>
            <a:ext cx="2286000" cy="777240"/>
          </a:xfrm>
          <a:prstGeom prst="rect">
            <a:avLst/>
          </a:prstGeom>
          <a:noFill/>
          <a:ln/>
        </p:spPr>
        <p:txBody>
          <a:bodyPr wrap="square" lIns="0" tIns="0" rIns="0" bIns="0" rtlCol="0" anchor="ctr"/>
          <a:lstStyle/>
          <a:p>
            <a:pPr marL="0" indent="0" algn="ctr">
              <a:buNone/>
            </a:pPr>
            <a:r>
              <a:rPr lang="en-US" sz="3400" b="1" dirty="0">
                <a:solidFill>
                  <a:srgbClr val="1C7293"/>
                </a:solidFill>
                <a:latin typeface="Cambria" pitchFamily="34" charset="0"/>
                <a:ea typeface="Cambria" pitchFamily="34" charset="-122"/>
                <a:cs typeface="Cambria" pitchFamily="34" charset="-120"/>
              </a:rPr>
              <a:t>175.5</a:t>
            </a:r>
            <a:endParaRPr lang="en-US" sz="3400" dirty="0"/>
          </a:p>
        </p:txBody>
      </p:sp>
      <p:sp>
        <p:nvSpPr>
          <p:cNvPr id="10" name="Text 8"/>
          <p:cNvSpPr txBox="1"/>
          <p:nvPr/>
        </p:nvSpPr>
        <p:spPr>
          <a:xfrm>
            <a:off x="3154680" y="2788920"/>
            <a:ext cx="2103120" cy="548640"/>
          </a:xfrm>
          <a:prstGeom prst="rect">
            <a:avLst/>
          </a:prstGeom>
          <a:noFill/>
          <a:ln/>
        </p:spPr>
        <p:txBody>
          <a:bodyPr wrap="square" lIns="0" tIns="0" rIns="0" bIns="0" rtlCol="0" anchor="t"/>
          <a:lstStyle/>
          <a:p>
            <a:pPr marL="0" indent="0" algn="ctr">
              <a:lnSpc>
                <a:spcPts val="1400"/>
              </a:lnSpc>
              <a:buNone/>
            </a:pPr>
            <a:r>
              <a:rPr lang="en-US" sz="1150" dirty="0">
                <a:solidFill>
                  <a:srgbClr val="5B6B79"/>
                </a:solidFill>
                <a:latin typeface="Calibri" pitchFamily="34" charset="0"/>
                <a:ea typeface="Calibri" pitchFamily="34" charset="-122"/>
                <a:cs typeface="Calibri" pitchFamily="34" charset="-120"/>
              </a:rPr>
              <a:t>Evaporation (mm)</a:t>
            </a:r>
            <a:endParaRPr lang="en-US" sz="1150" dirty="0"/>
          </a:p>
        </p:txBody>
      </p:sp>
      <p:sp>
        <p:nvSpPr>
          <p:cNvPr id="11" name="Text 9"/>
          <p:cNvSpPr txBox="1"/>
          <p:nvPr/>
        </p:nvSpPr>
        <p:spPr>
          <a:xfrm>
            <a:off x="5349240" y="1828800"/>
            <a:ext cx="228600" cy="1600200"/>
          </a:xfrm>
          <a:prstGeom prst="rect">
            <a:avLst/>
          </a:prstGeom>
          <a:noFill/>
          <a:ln/>
        </p:spPr>
        <p:txBody>
          <a:bodyPr wrap="square" lIns="0" tIns="0" rIns="0" bIns="0" rtlCol="0" anchor="ctr"/>
          <a:lstStyle/>
          <a:p>
            <a:pPr marL="0" indent="0" algn="ctr">
              <a:buNone/>
            </a:pPr>
            <a:r>
              <a:rPr lang="en-US" sz="2200" b="1" dirty="0">
                <a:solidFill>
                  <a:srgbClr val="5B6B79"/>
                </a:solidFill>
                <a:latin typeface="Cambria" pitchFamily="34" charset="0"/>
                <a:ea typeface="Cambria" pitchFamily="34" charset="-122"/>
                <a:cs typeface="Cambria" pitchFamily="34" charset="-120"/>
              </a:rPr>
              <a:t>−</a:t>
            </a:r>
            <a:endParaRPr lang="en-US" sz="2200" dirty="0"/>
          </a:p>
        </p:txBody>
      </p:sp>
      <p:sp>
        <p:nvSpPr>
          <p:cNvPr id="12" name="Shape 10"/>
          <p:cNvSpPr/>
          <p:nvPr/>
        </p:nvSpPr>
        <p:spPr>
          <a:xfrm>
            <a:off x="5577840" y="1828800"/>
            <a:ext cx="2286000" cy="1600200"/>
          </a:xfrm>
          <a:prstGeom prst="roundRect">
            <a:avLst>
              <a:gd name="adj" fmla="val 5143"/>
            </a:avLst>
          </a:prstGeom>
          <a:solidFill>
            <a:srgbClr val="EAF1F6"/>
          </a:solidFill>
          <a:ln w="12700">
            <a:solidFill>
              <a:srgbClr val="D5E0E8"/>
            </a:solidFill>
            <a:prstDash val="solid"/>
          </a:ln>
          <a:effectLst>
            <a:outerShdw blurRad="63500" dist="25400" dir="5400000" algn="bl" rotWithShape="0">
              <a:srgbClr val="9AB0BF">
                <a:alpha val="28000"/>
              </a:srgbClr>
            </a:outerShdw>
          </a:effectLst>
        </p:spPr>
      </p:sp>
      <p:sp>
        <p:nvSpPr>
          <p:cNvPr id="13" name="Text 11"/>
          <p:cNvSpPr txBox="1"/>
          <p:nvPr/>
        </p:nvSpPr>
        <p:spPr>
          <a:xfrm>
            <a:off x="5577840" y="2011680"/>
            <a:ext cx="2286000" cy="777240"/>
          </a:xfrm>
          <a:prstGeom prst="rect">
            <a:avLst/>
          </a:prstGeom>
          <a:noFill/>
          <a:ln/>
        </p:spPr>
        <p:txBody>
          <a:bodyPr wrap="square" lIns="0" tIns="0" rIns="0" bIns="0" rtlCol="0" anchor="ctr"/>
          <a:lstStyle/>
          <a:p>
            <a:pPr marL="0" indent="0" algn="ctr">
              <a:buNone/>
            </a:pPr>
            <a:r>
              <a:rPr lang="en-US" sz="3400" b="1" dirty="0">
                <a:solidFill>
                  <a:srgbClr val="2E75B6"/>
                </a:solidFill>
                <a:latin typeface="Cambria" pitchFamily="34" charset="0"/>
                <a:ea typeface="Cambria" pitchFamily="34" charset="-122"/>
                <a:cs typeface="Cambria" pitchFamily="34" charset="-120"/>
              </a:rPr>
              <a:t>106.4</a:t>
            </a:r>
            <a:endParaRPr lang="en-US" sz="3400" dirty="0"/>
          </a:p>
        </p:txBody>
      </p:sp>
      <p:sp>
        <p:nvSpPr>
          <p:cNvPr id="14" name="Text 12"/>
          <p:cNvSpPr txBox="1"/>
          <p:nvPr/>
        </p:nvSpPr>
        <p:spPr>
          <a:xfrm>
            <a:off x="5669280" y="2788920"/>
            <a:ext cx="2103120" cy="548640"/>
          </a:xfrm>
          <a:prstGeom prst="rect">
            <a:avLst/>
          </a:prstGeom>
          <a:noFill/>
          <a:ln/>
        </p:spPr>
        <p:txBody>
          <a:bodyPr wrap="square" lIns="0" tIns="0" rIns="0" bIns="0" rtlCol="0" anchor="t"/>
          <a:lstStyle/>
          <a:p>
            <a:pPr marL="0" indent="0" algn="ctr">
              <a:lnSpc>
                <a:spcPts val="1400"/>
              </a:lnSpc>
              <a:buNone/>
            </a:pPr>
            <a:r>
              <a:rPr lang="en-US" sz="1150" dirty="0">
                <a:solidFill>
                  <a:srgbClr val="5B6B79"/>
                </a:solidFill>
                <a:latin typeface="Calibri" pitchFamily="34" charset="0"/>
                <a:ea typeface="Calibri" pitchFamily="34" charset="-122"/>
                <a:cs typeface="Calibri" pitchFamily="34" charset="-120"/>
              </a:rPr>
              <a:t>P - E surplus (mm)</a:t>
            </a:r>
            <a:endParaRPr lang="en-US" sz="1150" dirty="0"/>
          </a:p>
        </p:txBody>
      </p:sp>
      <p:sp>
        <p:nvSpPr>
          <p:cNvPr id="15" name="Text 13"/>
          <p:cNvSpPr txBox="1"/>
          <p:nvPr/>
        </p:nvSpPr>
        <p:spPr>
          <a:xfrm>
            <a:off x="7863840" y="1828800"/>
            <a:ext cx="228600" cy="1600200"/>
          </a:xfrm>
          <a:prstGeom prst="rect">
            <a:avLst/>
          </a:prstGeom>
          <a:noFill/>
          <a:ln/>
        </p:spPr>
        <p:txBody>
          <a:bodyPr wrap="square" lIns="0" tIns="0" rIns="0" bIns="0" rtlCol="0" anchor="ctr"/>
          <a:lstStyle/>
          <a:p>
            <a:pPr marL="0" indent="0" algn="ctr">
              <a:buNone/>
            </a:pPr>
            <a:r>
              <a:rPr lang="en-US" sz="2200" b="1" dirty="0">
                <a:solidFill>
                  <a:srgbClr val="5B6B79"/>
                </a:solidFill>
                <a:latin typeface="Cambria" pitchFamily="34" charset="0"/>
                <a:ea typeface="Cambria" pitchFamily="34" charset="-122"/>
                <a:cs typeface="Cambria" pitchFamily="34" charset="-120"/>
              </a:rPr>
              <a:t>≈</a:t>
            </a:r>
            <a:endParaRPr lang="en-US" sz="2200" dirty="0"/>
          </a:p>
        </p:txBody>
      </p:sp>
      <p:sp>
        <p:nvSpPr>
          <p:cNvPr id="16" name="Shape 14"/>
          <p:cNvSpPr/>
          <p:nvPr/>
        </p:nvSpPr>
        <p:spPr>
          <a:xfrm>
            <a:off x="8092440" y="1828800"/>
            <a:ext cx="2286000" cy="1600200"/>
          </a:xfrm>
          <a:prstGeom prst="roundRect">
            <a:avLst>
              <a:gd name="adj" fmla="val 5143"/>
            </a:avLst>
          </a:prstGeom>
          <a:solidFill>
            <a:srgbClr val="EAF1F6"/>
          </a:solidFill>
          <a:ln w="12700">
            <a:solidFill>
              <a:srgbClr val="D5E0E8"/>
            </a:solidFill>
            <a:prstDash val="solid"/>
          </a:ln>
          <a:effectLst>
            <a:outerShdw blurRad="63500" dist="25400" dir="5400000" algn="bl" rotWithShape="0">
              <a:srgbClr val="9AB0BF">
                <a:alpha val="28000"/>
              </a:srgbClr>
            </a:outerShdw>
          </a:effectLst>
        </p:spPr>
      </p:sp>
      <p:sp>
        <p:nvSpPr>
          <p:cNvPr id="17" name="Text 15"/>
          <p:cNvSpPr txBox="1"/>
          <p:nvPr/>
        </p:nvSpPr>
        <p:spPr>
          <a:xfrm>
            <a:off x="8092440" y="2011680"/>
            <a:ext cx="2286000" cy="777240"/>
          </a:xfrm>
          <a:prstGeom prst="rect">
            <a:avLst/>
          </a:prstGeom>
          <a:noFill/>
          <a:ln/>
        </p:spPr>
        <p:txBody>
          <a:bodyPr wrap="square" lIns="0" tIns="0" rIns="0" bIns="0" rtlCol="0" anchor="ctr"/>
          <a:lstStyle/>
          <a:p>
            <a:pPr marL="0" indent="0" algn="ctr">
              <a:buNone/>
            </a:pPr>
            <a:r>
              <a:rPr lang="en-US" sz="3400" b="1" dirty="0">
                <a:solidFill>
                  <a:srgbClr val="2E75B6"/>
                </a:solidFill>
                <a:latin typeface="Cambria" pitchFamily="34" charset="0"/>
                <a:ea typeface="Cambria" pitchFamily="34" charset="-122"/>
                <a:cs typeface="Cambria" pitchFamily="34" charset="-120"/>
              </a:rPr>
              <a:t>102.7</a:t>
            </a:r>
            <a:endParaRPr lang="en-US" sz="3400" dirty="0"/>
          </a:p>
        </p:txBody>
      </p:sp>
      <p:sp>
        <p:nvSpPr>
          <p:cNvPr id="18" name="Text 16"/>
          <p:cNvSpPr txBox="1"/>
          <p:nvPr/>
        </p:nvSpPr>
        <p:spPr>
          <a:xfrm>
            <a:off x="8183880" y="2788920"/>
            <a:ext cx="2103120" cy="548640"/>
          </a:xfrm>
          <a:prstGeom prst="rect">
            <a:avLst/>
          </a:prstGeom>
          <a:noFill/>
          <a:ln/>
        </p:spPr>
        <p:txBody>
          <a:bodyPr wrap="square" lIns="0" tIns="0" rIns="0" bIns="0" rtlCol="0" anchor="t"/>
          <a:lstStyle/>
          <a:p>
            <a:pPr marL="0" indent="0" algn="ctr">
              <a:lnSpc>
                <a:spcPts val="1400"/>
              </a:lnSpc>
              <a:buNone/>
            </a:pPr>
            <a:r>
              <a:rPr lang="en-US" sz="1150" dirty="0">
                <a:solidFill>
                  <a:srgbClr val="5B6B79"/>
                </a:solidFill>
                <a:latin typeface="Calibri" pitchFamily="34" charset="0"/>
                <a:ea typeface="Calibri" pitchFamily="34" charset="-122"/>
                <a:cs typeface="Calibri" pitchFamily="34" charset="-120"/>
              </a:rPr>
              <a:t>Convergence (mm)</a:t>
            </a:r>
            <a:endParaRPr lang="en-US" sz="1150" dirty="0"/>
          </a:p>
        </p:txBody>
      </p:sp>
      <p:sp>
        <p:nvSpPr>
          <p:cNvPr id="19" name="Shape 17"/>
          <p:cNvSpPr/>
          <p:nvPr/>
        </p:nvSpPr>
        <p:spPr>
          <a:xfrm>
            <a:off x="548640" y="3703320"/>
            <a:ext cx="11064240" cy="960120"/>
          </a:xfrm>
          <a:prstGeom prst="roundRect">
            <a:avLst>
              <a:gd name="adj" fmla="val 8571"/>
            </a:avLst>
          </a:prstGeom>
          <a:solidFill>
            <a:srgbClr val="0E2438"/>
          </a:solidFill>
          <a:ln w="12700">
            <a:solidFill>
              <a:srgbClr val="D5E0E8"/>
            </a:solidFill>
            <a:prstDash val="solid"/>
          </a:ln>
          <a:effectLst>
            <a:outerShdw blurRad="63500" dist="25400" dir="5400000" algn="bl" rotWithShape="0">
              <a:srgbClr val="9AB0BF">
                <a:alpha val="28000"/>
              </a:srgbClr>
            </a:outerShdw>
          </a:effectLst>
        </p:spPr>
      </p:sp>
      <p:sp>
        <p:nvSpPr>
          <p:cNvPr id="20" name="Text 18"/>
          <p:cNvSpPr txBox="1"/>
          <p:nvPr/>
        </p:nvSpPr>
        <p:spPr>
          <a:xfrm>
            <a:off x="914400" y="3703320"/>
            <a:ext cx="10332720" cy="960120"/>
          </a:xfrm>
          <a:prstGeom prst="rect">
            <a:avLst/>
          </a:prstGeom>
          <a:noFill/>
          <a:ln/>
        </p:spPr>
        <p:txBody>
          <a:bodyPr wrap="square" lIns="0" tIns="0" rIns="0" bIns="0" rtlCol="0" anchor="ctr"/>
          <a:lstStyle/>
          <a:p>
            <a:pPr marL="0" indent="0">
              <a:buNone/>
            </a:pPr>
            <a:r>
              <a:rPr lang="en-US" sz="2000" b="1" dirty="0">
                <a:solidFill>
                  <a:srgbClr val="FFFFFF"/>
                </a:solidFill>
                <a:latin typeface="Cambria" pitchFamily="34" charset="0"/>
                <a:ea typeface="Cambria" pitchFamily="34" charset="-122"/>
                <a:cs typeface="Cambria" pitchFamily="34" charset="-120"/>
              </a:rPr>
              <a:t>Closure residual  3.7 mm</a:t>
            </a:r>
            <a:r>
              <a:rPr lang="en-US" sz="1400" i="1" dirty="0">
                <a:solidFill>
                  <a:srgbClr val="9DC3E6"/>
                </a:solidFill>
                <a:latin typeface="Calibri" pitchFamily="34" charset="0"/>
                <a:ea typeface="Calibri" pitchFamily="34" charset="-122"/>
                <a:cs typeface="Calibri" pitchFamily="34" charset="-120"/>
              </a:rPr>
              <a:t>     bootstrap interval spans zero</a:t>
            </a:r>
            <a:endParaRPr lang="en-US" sz="2000" dirty="0"/>
          </a:p>
        </p:txBody>
      </p:sp>
      <p:sp>
        <p:nvSpPr>
          <p:cNvPr id="21" name="Text 19"/>
          <p:cNvSpPr txBox="1"/>
          <p:nvPr/>
        </p:nvSpPr>
        <p:spPr>
          <a:xfrm>
            <a:off x="548640" y="4937760"/>
            <a:ext cx="11064240" cy="914400"/>
          </a:xfrm>
          <a:prstGeom prst="rect">
            <a:avLst/>
          </a:prstGeom>
          <a:noFill/>
          <a:ln/>
        </p:spPr>
        <p:txBody>
          <a:bodyPr wrap="square" lIns="0" tIns="0" rIns="0" bIns="0" rtlCol="0" anchor="ctr"/>
          <a:lstStyle/>
          <a:p>
            <a:pPr marL="0" indent="0">
              <a:lnSpc>
                <a:spcPts val="2000"/>
              </a:lnSpc>
              <a:buNone/>
            </a:pPr>
            <a:r>
              <a:rPr lang="en-US" sz="1450" dirty="0">
                <a:solidFill>
                  <a:srgbClr val="1B2A38"/>
                </a:solidFill>
                <a:latin typeface="Calibri" pitchFamily="34" charset="0"/>
                <a:ea typeface="Calibri" pitchFamily="34" charset="-122"/>
                <a:cs typeface="Calibri" pitchFamily="34" charset="-120"/>
              </a:rPr>
              <a:t>Key finding:  the precipitation excess during extreme wet periods is not an isolated statistic. It is matched, almost exactly, by enhanced net atmospheric water-vapour convergence. The flood-side budget closes tightly.</a:t>
            </a:r>
            <a:endParaRPr lang="en-US" sz="1450" dirty="0"/>
          </a:p>
        </p:txBody>
      </p:sp>
      <p:sp>
        <p:nvSpPr>
          <p:cNvPr id="22" name="Text 20"/>
          <p:cNvSpPr txBox="1"/>
          <p:nvPr/>
        </p:nvSpPr>
        <p:spPr>
          <a:xfrm>
            <a:off x="548640" y="6473952"/>
            <a:ext cx="8229600" cy="274320"/>
          </a:xfrm>
          <a:prstGeom prst="rect">
            <a:avLst/>
          </a:prstGeom>
          <a:noFill/>
          <a:ln/>
        </p:spPr>
        <p:txBody>
          <a:bodyPr wrap="square" lIns="0" tIns="0" rIns="0" bIns="0" rtlCol="0" anchor="ctr"/>
          <a:lstStyle/>
          <a:p>
            <a:pPr marL="0" indent="0">
              <a:buNone/>
            </a:pPr>
            <a:r>
              <a:rPr lang="en-US" sz="850" dirty="0">
                <a:solidFill>
                  <a:srgbClr val="5B6B79"/>
                </a:solidFill>
                <a:latin typeface="Calibri" pitchFamily="34" charset="0"/>
                <a:ea typeface="Calibri" pitchFamily="34" charset="-122"/>
                <a:cs typeface="Calibri" pitchFamily="34" charset="-120"/>
              </a:rPr>
              <a:t>ERA5 moisture-budget analysis  |  Mississippi River wet and dry extremes</a:t>
            </a:r>
            <a:endParaRPr lang="en-US" sz="850" dirty="0"/>
          </a:p>
        </p:txBody>
      </p:sp>
      <p:sp>
        <p:nvSpPr>
          <p:cNvPr id="23" name="Text 21"/>
          <p:cNvSpPr txBox="1"/>
          <p:nvPr/>
        </p:nvSpPr>
        <p:spPr>
          <a:xfrm>
            <a:off x="11091672" y="6473952"/>
            <a:ext cx="548640" cy="274320"/>
          </a:xfrm>
          <a:prstGeom prst="rect">
            <a:avLst/>
          </a:prstGeom>
          <a:noFill/>
          <a:ln/>
        </p:spPr>
        <p:txBody>
          <a:bodyPr wrap="square" lIns="0" tIns="0" rIns="0" bIns="0" rtlCol="0" anchor="ctr"/>
          <a:lstStyle/>
          <a:p>
            <a:pPr marL="0" indent="0" algn="r">
              <a:buNone/>
            </a:pPr>
            <a:r>
              <a:rPr lang="en-US" sz="900" dirty="0">
                <a:solidFill>
                  <a:srgbClr val="5B6B79"/>
                </a:solidFill>
                <a:latin typeface="Calibri" pitchFamily="34" charset="0"/>
                <a:ea typeface="Calibri" pitchFamily="34" charset="-122"/>
                <a:cs typeface="Calibri" pitchFamily="34" charset="-120"/>
              </a:rPr>
              <a:t>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11091672" cy="274320"/>
          </a:xfrm>
          <a:prstGeom prst="rect">
            <a:avLst/>
          </a:prstGeom>
          <a:noFill/>
          <a:ln/>
        </p:spPr>
        <p:txBody>
          <a:bodyPr wrap="square" lIns="0" tIns="0" rIns="0" bIns="0" rtlCol="0" anchor="ctr"/>
          <a:lstStyle/>
          <a:p>
            <a:pPr marL="0" indent="0">
              <a:buNone/>
            </a:pPr>
            <a:r>
              <a:rPr lang="en-US" sz="1200" b="1" kern="0" spc="200" dirty="0">
                <a:solidFill>
                  <a:srgbClr val="1C7293"/>
                </a:solidFill>
                <a:latin typeface="Calibri" pitchFamily="34" charset="0"/>
                <a:ea typeface="Calibri" pitchFamily="34" charset="-122"/>
                <a:cs typeface="Calibri" pitchFamily="34" charset="-120"/>
              </a:rPr>
              <a:t>DRY EVENTS</a:t>
            </a:r>
            <a:endParaRPr lang="en-US" sz="1200" dirty="0"/>
          </a:p>
        </p:txBody>
      </p:sp>
      <p:sp>
        <p:nvSpPr>
          <p:cNvPr id="3" name="Text 1"/>
          <p:cNvSpPr txBox="1"/>
          <p:nvPr/>
        </p:nvSpPr>
        <p:spPr>
          <a:xfrm>
            <a:off x="548640" y="658368"/>
            <a:ext cx="11091672" cy="822960"/>
          </a:xfrm>
          <a:prstGeom prst="rect">
            <a:avLst/>
          </a:prstGeom>
          <a:noFill/>
          <a:ln/>
        </p:spPr>
        <p:txBody>
          <a:bodyPr wrap="square" lIns="0" tIns="0" rIns="0" bIns="0" rtlCol="0" anchor="ctr"/>
          <a:lstStyle/>
          <a:p>
            <a:pPr marL="0" indent="0">
              <a:lnSpc>
                <a:spcPts val="3400"/>
              </a:lnSpc>
              <a:buNone/>
            </a:pPr>
            <a:r>
              <a:rPr lang="en-US" sz="3000" b="1" dirty="0">
                <a:solidFill>
                  <a:srgbClr val="1B2A38"/>
                </a:solidFill>
                <a:latin typeface="Cambria" pitchFamily="34" charset="0"/>
                <a:ea typeface="Cambria" pitchFamily="34" charset="-122"/>
                <a:cs typeface="Cambria" pitchFamily="34" charset="-120"/>
              </a:rPr>
              <a:t>The 12-month budget closes, but less tightly</a:t>
            </a:r>
            <a:endParaRPr lang="en-US" sz="3000" dirty="0"/>
          </a:p>
        </p:txBody>
      </p:sp>
      <p:sp>
        <p:nvSpPr>
          <p:cNvPr id="4" name="Shape 2"/>
          <p:cNvSpPr/>
          <p:nvPr/>
        </p:nvSpPr>
        <p:spPr>
          <a:xfrm>
            <a:off x="548640" y="1828800"/>
            <a:ext cx="2286000" cy="1600200"/>
          </a:xfrm>
          <a:prstGeom prst="roundRect">
            <a:avLst>
              <a:gd name="adj" fmla="val 5143"/>
            </a:avLst>
          </a:prstGeom>
          <a:solidFill>
            <a:srgbClr val="F1F6F9"/>
          </a:solidFill>
          <a:ln w="12700">
            <a:solidFill>
              <a:srgbClr val="D5E0E8"/>
            </a:solidFill>
            <a:prstDash val="solid"/>
          </a:ln>
          <a:effectLst>
            <a:outerShdw blurRad="63500" dist="25400" dir="5400000" algn="bl" rotWithShape="0">
              <a:srgbClr val="9AB0BF">
                <a:alpha val="28000"/>
              </a:srgbClr>
            </a:outerShdw>
          </a:effectLst>
        </p:spPr>
      </p:sp>
      <p:sp>
        <p:nvSpPr>
          <p:cNvPr id="5" name="Text 3"/>
          <p:cNvSpPr txBox="1"/>
          <p:nvPr/>
        </p:nvSpPr>
        <p:spPr>
          <a:xfrm>
            <a:off x="548640" y="2011680"/>
            <a:ext cx="2286000" cy="777240"/>
          </a:xfrm>
          <a:prstGeom prst="rect">
            <a:avLst/>
          </a:prstGeom>
          <a:noFill/>
          <a:ln/>
        </p:spPr>
        <p:txBody>
          <a:bodyPr wrap="square" lIns="0" tIns="0" rIns="0" bIns="0" rtlCol="0" anchor="ctr"/>
          <a:lstStyle/>
          <a:p>
            <a:pPr marL="0" indent="0" algn="ctr">
              <a:buNone/>
            </a:pPr>
            <a:r>
              <a:rPr lang="en-US" sz="3400" b="1" dirty="0">
                <a:solidFill>
                  <a:srgbClr val="0B4F82"/>
                </a:solidFill>
                <a:latin typeface="Cambria" pitchFamily="34" charset="0"/>
                <a:ea typeface="Cambria" pitchFamily="34" charset="-122"/>
                <a:cs typeface="Cambria" pitchFamily="34" charset="-120"/>
              </a:rPr>
              <a:t>710.3</a:t>
            </a:r>
            <a:endParaRPr lang="en-US" sz="3400" dirty="0"/>
          </a:p>
        </p:txBody>
      </p:sp>
      <p:sp>
        <p:nvSpPr>
          <p:cNvPr id="6" name="Text 4"/>
          <p:cNvSpPr txBox="1"/>
          <p:nvPr/>
        </p:nvSpPr>
        <p:spPr>
          <a:xfrm>
            <a:off x="640080" y="2788920"/>
            <a:ext cx="2103120" cy="548640"/>
          </a:xfrm>
          <a:prstGeom prst="rect">
            <a:avLst/>
          </a:prstGeom>
          <a:noFill/>
          <a:ln/>
        </p:spPr>
        <p:txBody>
          <a:bodyPr wrap="square" lIns="0" tIns="0" rIns="0" bIns="0" rtlCol="0" anchor="t"/>
          <a:lstStyle/>
          <a:p>
            <a:pPr marL="0" indent="0" algn="ctr">
              <a:lnSpc>
                <a:spcPts val="1400"/>
              </a:lnSpc>
              <a:buNone/>
            </a:pPr>
            <a:r>
              <a:rPr lang="en-US" sz="1150" dirty="0">
                <a:solidFill>
                  <a:srgbClr val="5B6B79"/>
                </a:solidFill>
                <a:latin typeface="Calibri" pitchFamily="34" charset="0"/>
                <a:ea typeface="Calibri" pitchFamily="34" charset="-122"/>
                <a:cs typeface="Calibri" pitchFamily="34" charset="-120"/>
              </a:rPr>
              <a:t>Precipitation (mm)</a:t>
            </a:r>
            <a:endParaRPr lang="en-US" sz="1150" dirty="0"/>
          </a:p>
        </p:txBody>
      </p:sp>
      <p:sp>
        <p:nvSpPr>
          <p:cNvPr id="7" name="Shape 5"/>
          <p:cNvSpPr/>
          <p:nvPr/>
        </p:nvSpPr>
        <p:spPr>
          <a:xfrm>
            <a:off x="3063240" y="1828800"/>
            <a:ext cx="2286000" cy="1600200"/>
          </a:xfrm>
          <a:prstGeom prst="roundRect">
            <a:avLst>
              <a:gd name="adj" fmla="val 5143"/>
            </a:avLst>
          </a:prstGeom>
          <a:solidFill>
            <a:srgbClr val="F1F6F9"/>
          </a:solidFill>
          <a:ln w="12700">
            <a:solidFill>
              <a:srgbClr val="D5E0E8"/>
            </a:solidFill>
            <a:prstDash val="solid"/>
          </a:ln>
          <a:effectLst>
            <a:outerShdw blurRad="63500" dist="25400" dir="5400000" algn="bl" rotWithShape="0">
              <a:srgbClr val="9AB0BF">
                <a:alpha val="28000"/>
              </a:srgbClr>
            </a:outerShdw>
          </a:effectLst>
        </p:spPr>
      </p:sp>
      <p:sp>
        <p:nvSpPr>
          <p:cNvPr id="8" name="Text 6"/>
          <p:cNvSpPr txBox="1"/>
          <p:nvPr/>
        </p:nvSpPr>
        <p:spPr>
          <a:xfrm>
            <a:off x="3063240" y="2011680"/>
            <a:ext cx="2286000" cy="777240"/>
          </a:xfrm>
          <a:prstGeom prst="rect">
            <a:avLst/>
          </a:prstGeom>
          <a:noFill/>
          <a:ln/>
        </p:spPr>
        <p:txBody>
          <a:bodyPr wrap="square" lIns="0" tIns="0" rIns="0" bIns="0" rtlCol="0" anchor="ctr"/>
          <a:lstStyle/>
          <a:p>
            <a:pPr marL="0" indent="0" algn="ctr">
              <a:buNone/>
            </a:pPr>
            <a:r>
              <a:rPr lang="en-US" sz="3400" b="1" dirty="0">
                <a:solidFill>
                  <a:srgbClr val="1C7293"/>
                </a:solidFill>
                <a:latin typeface="Cambria" pitchFamily="34" charset="0"/>
                <a:ea typeface="Cambria" pitchFamily="34" charset="-122"/>
                <a:cs typeface="Cambria" pitchFamily="34" charset="-120"/>
              </a:rPr>
              <a:t>685.5</a:t>
            </a:r>
            <a:endParaRPr lang="en-US" sz="3400" dirty="0"/>
          </a:p>
        </p:txBody>
      </p:sp>
      <p:sp>
        <p:nvSpPr>
          <p:cNvPr id="9" name="Text 7"/>
          <p:cNvSpPr txBox="1"/>
          <p:nvPr/>
        </p:nvSpPr>
        <p:spPr>
          <a:xfrm>
            <a:off x="3154680" y="2788920"/>
            <a:ext cx="2103120" cy="548640"/>
          </a:xfrm>
          <a:prstGeom prst="rect">
            <a:avLst/>
          </a:prstGeom>
          <a:noFill/>
          <a:ln/>
        </p:spPr>
        <p:txBody>
          <a:bodyPr wrap="square" lIns="0" tIns="0" rIns="0" bIns="0" rtlCol="0" anchor="t"/>
          <a:lstStyle/>
          <a:p>
            <a:pPr marL="0" indent="0" algn="ctr">
              <a:lnSpc>
                <a:spcPts val="1400"/>
              </a:lnSpc>
              <a:buNone/>
            </a:pPr>
            <a:r>
              <a:rPr lang="en-US" sz="1150" dirty="0">
                <a:solidFill>
                  <a:srgbClr val="5B6B79"/>
                </a:solidFill>
                <a:latin typeface="Calibri" pitchFamily="34" charset="0"/>
                <a:ea typeface="Calibri" pitchFamily="34" charset="-122"/>
                <a:cs typeface="Calibri" pitchFamily="34" charset="-120"/>
              </a:rPr>
              <a:t>Evaporation (mm)</a:t>
            </a:r>
            <a:endParaRPr lang="en-US" sz="1150" dirty="0"/>
          </a:p>
        </p:txBody>
      </p:sp>
      <p:sp>
        <p:nvSpPr>
          <p:cNvPr id="10" name="Shape 8"/>
          <p:cNvSpPr/>
          <p:nvPr/>
        </p:nvSpPr>
        <p:spPr>
          <a:xfrm>
            <a:off x="5577840" y="1828800"/>
            <a:ext cx="2286000" cy="1600200"/>
          </a:xfrm>
          <a:prstGeom prst="roundRect">
            <a:avLst>
              <a:gd name="adj" fmla="val 5143"/>
            </a:avLst>
          </a:prstGeom>
          <a:solidFill>
            <a:srgbClr val="EAF1F6"/>
          </a:solidFill>
          <a:ln w="12700">
            <a:solidFill>
              <a:srgbClr val="D5E0E8"/>
            </a:solidFill>
            <a:prstDash val="solid"/>
          </a:ln>
          <a:effectLst>
            <a:outerShdw blurRad="63500" dist="25400" dir="5400000" algn="bl" rotWithShape="0">
              <a:srgbClr val="9AB0BF">
                <a:alpha val="28000"/>
              </a:srgbClr>
            </a:outerShdw>
          </a:effectLst>
        </p:spPr>
      </p:sp>
      <p:sp>
        <p:nvSpPr>
          <p:cNvPr id="11" name="Text 9"/>
          <p:cNvSpPr txBox="1"/>
          <p:nvPr/>
        </p:nvSpPr>
        <p:spPr>
          <a:xfrm>
            <a:off x="5577840" y="2011680"/>
            <a:ext cx="2286000" cy="777240"/>
          </a:xfrm>
          <a:prstGeom prst="rect">
            <a:avLst/>
          </a:prstGeom>
          <a:noFill/>
          <a:ln/>
        </p:spPr>
        <p:txBody>
          <a:bodyPr wrap="square" lIns="0" tIns="0" rIns="0" bIns="0" rtlCol="0" anchor="ctr"/>
          <a:lstStyle/>
          <a:p>
            <a:pPr marL="0" indent="0" algn="ctr">
              <a:buNone/>
            </a:pPr>
            <a:r>
              <a:rPr lang="en-US" sz="3400" b="1" dirty="0">
                <a:solidFill>
                  <a:srgbClr val="B5651D"/>
                </a:solidFill>
                <a:latin typeface="Cambria" pitchFamily="34" charset="0"/>
                <a:ea typeface="Cambria" pitchFamily="34" charset="-122"/>
                <a:cs typeface="Cambria" pitchFamily="34" charset="-120"/>
              </a:rPr>
              <a:t>24.8</a:t>
            </a:r>
            <a:endParaRPr lang="en-US" sz="3400" dirty="0"/>
          </a:p>
        </p:txBody>
      </p:sp>
      <p:sp>
        <p:nvSpPr>
          <p:cNvPr id="12" name="Text 10"/>
          <p:cNvSpPr txBox="1"/>
          <p:nvPr/>
        </p:nvSpPr>
        <p:spPr>
          <a:xfrm>
            <a:off x="5669280" y="2788920"/>
            <a:ext cx="2103120" cy="548640"/>
          </a:xfrm>
          <a:prstGeom prst="rect">
            <a:avLst/>
          </a:prstGeom>
          <a:noFill/>
          <a:ln/>
        </p:spPr>
        <p:txBody>
          <a:bodyPr wrap="square" lIns="0" tIns="0" rIns="0" bIns="0" rtlCol="0" anchor="t"/>
          <a:lstStyle/>
          <a:p>
            <a:pPr marL="0" indent="0" algn="ctr">
              <a:lnSpc>
                <a:spcPts val="1400"/>
              </a:lnSpc>
              <a:buNone/>
            </a:pPr>
            <a:r>
              <a:rPr lang="en-US" sz="1150" dirty="0">
                <a:solidFill>
                  <a:srgbClr val="5B6B79"/>
                </a:solidFill>
                <a:latin typeface="Calibri" pitchFamily="34" charset="0"/>
                <a:ea typeface="Calibri" pitchFamily="34" charset="-122"/>
                <a:cs typeface="Calibri" pitchFamily="34" charset="-120"/>
              </a:rPr>
              <a:t>P - E (mm)</a:t>
            </a:r>
            <a:endParaRPr lang="en-US" sz="1150" dirty="0"/>
          </a:p>
        </p:txBody>
      </p:sp>
      <p:sp>
        <p:nvSpPr>
          <p:cNvPr id="13" name="Shape 11"/>
          <p:cNvSpPr/>
          <p:nvPr/>
        </p:nvSpPr>
        <p:spPr>
          <a:xfrm>
            <a:off x="8092440" y="1828800"/>
            <a:ext cx="2286000" cy="1600200"/>
          </a:xfrm>
          <a:prstGeom prst="roundRect">
            <a:avLst>
              <a:gd name="adj" fmla="val 5143"/>
            </a:avLst>
          </a:prstGeom>
          <a:solidFill>
            <a:srgbClr val="EAF1F6"/>
          </a:solidFill>
          <a:ln w="12700">
            <a:solidFill>
              <a:srgbClr val="D5E0E8"/>
            </a:solidFill>
            <a:prstDash val="solid"/>
          </a:ln>
          <a:effectLst>
            <a:outerShdw blurRad="63500" dist="25400" dir="5400000" algn="bl" rotWithShape="0">
              <a:srgbClr val="9AB0BF">
                <a:alpha val="28000"/>
              </a:srgbClr>
            </a:outerShdw>
          </a:effectLst>
        </p:spPr>
      </p:sp>
      <p:sp>
        <p:nvSpPr>
          <p:cNvPr id="14" name="Text 12"/>
          <p:cNvSpPr txBox="1"/>
          <p:nvPr/>
        </p:nvSpPr>
        <p:spPr>
          <a:xfrm>
            <a:off x="8092440" y="2011680"/>
            <a:ext cx="2286000" cy="777240"/>
          </a:xfrm>
          <a:prstGeom prst="rect">
            <a:avLst/>
          </a:prstGeom>
          <a:noFill/>
          <a:ln/>
        </p:spPr>
        <p:txBody>
          <a:bodyPr wrap="square" lIns="0" tIns="0" rIns="0" bIns="0" rtlCol="0" anchor="ctr"/>
          <a:lstStyle/>
          <a:p>
            <a:pPr marL="0" indent="0" algn="ctr">
              <a:buNone/>
            </a:pPr>
            <a:r>
              <a:rPr lang="en-US" sz="3400" b="1" dirty="0">
                <a:solidFill>
                  <a:srgbClr val="B5651D"/>
                </a:solidFill>
                <a:latin typeface="Cambria" pitchFamily="34" charset="0"/>
                <a:ea typeface="Cambria" pitchFamily="34" charset="-122"/>
                <a:cs typeface="Cambria" pitchFamily="34" charset="-120"/>
              </a:rPr>
              <a:t>41.1</a:t>
            </a:r>
            <a:endParaRPr lang="en-US" sz="3400" dirty="0"/>
          </a:p>
        </p:txBody>
      </p:sp>
      <p:sp>
        <p:nvSpPr>
          <p:cNvPr id="15" name="Text 13"/>
          <p:cNvSpPr txBox="1"/>
          <p:nvPr/>
        </p:nvSpPr>
        <p:spPr>
          <a:xfrm>
            <a:off x="8183880" y="2788920"/>
            <a:ext cx="2103120" cy="548640"/>
          </a:xfrm>
          <a:prstGeom prst="rect">
            <a:avLst/>
          </a:prstGeom>
          <a:noFill/>
          <a:ln/>
        </p:spPr>
        <p:txBody>
          <a:bodyPr wrap="square" lIns="0" tIns="0" rIns="0" bIns="0" rtlCol="0" anchor="t"/>
          <a:lstStyle/>
          <a:p>
            <a:pPr marL="0" indent="0" algn="ctr">
              <a:lnSpc>
                <a:spcPts val="1400"/>
              </a:lnSpc>
              <a:buNone/>
            </a:pPr>
            <a:r>
              <a:rPr lang="en-US" sz="1150" dirty="0">
                <a:solidFill>
                  <a:srgbClr val="5B6B79"/>
                </a:solidFill>
                <a:latin typeface="Calibri" pitchFamily="34" charset="0"/>
                <a:ea typeface="Calibri" pitchFamily="34" charset="-122"/>
                <a:cs typeface="Calibri" pitchFamily="34" charset="-120"/>
              </a:rPr>
              <a:t>Convergence (mm)</a:t>
            </a:r>
            <a:endParaRPr lang="en-US" sz="1150" dirty="0"/>
          </a:p>
        </p:txBody>
      </p:sp>
      <p:sp>
        <p:nvSpPr>
          <p:cNvPr id="16" name="Shape 14"/>
          <p:cNvSpPr/>
          <p:nvPr/>
        </p:nvSpPr>
        <p:spPr>
          <a:xfrm>
            <a:off x="548640" y="3703320"/>
            <a:ext cx="11064240" cy="960120"/>
          </a:xfrm>
          <a:prstGeom prst="roundRect">
            <a:avLst>
              <a:gd name="adj" fmla="val 8571"/>
            </a:avLst>
          </a:prstGeom>
          <a:solidFill>
            <a:srgbClr val="3A2A16"/>
          </a:solidFill>
          <a:ln w="12700">
            <a:solidFill>
              <a:srgbClr val="D5E0E8"/>
            </a:solidFill>
            <a:prstDash val="solid"/>
          </a:ln>
          <a:effectLst>
            <a:outerShdw blurRad="63500" dist="25400" dir="5400000" algn="bl" rotWithShape="0">
              <a:srgbClr val="9AB0BF">
                <a:alpha val="28000"/>
              </a:srgbClr>
            </a:outerShdw>
          </a:effectLst>
        </p:spPr>
      </p:sp>
      <p:sp>
        <p:nvSpPr>
          <p:cNvPr id="17" name="Text 15"/>
          <p:cNvSpPr txBox="1"/>
          <p:nvPr/>
        </p:nvSpPr>
        <p:spPr>
          <a:xfrm>
            <a:off x="914400" y="3703320"/>
            <a:ext cx="10332720" cy="960120"/>
          </a:xfrm>
          <a:prstGeom prst="rect">
            <a:avLst/>
          </a:prstGeom>
          <a:noFill/>
          <a:ln/>
        </p:spPr>
        <p:txBody>
          <a:bodyPr wrap="square" lIns="0" tIns="0" rIns="0" bIns="0" rtlCol="0" anchor="ctr"/>
          <a:lstStyle/>
          <a:p>
            <a:pPr marL="0" indent="0">
              <a:buNone/>
            </a:pPr>
            <a:r>
              <a:rPr lang="en-US" sz="2000" b="1" dirty="0">
                <a:solidFill>
                  <a:srgbClr val="FFFFFF"/>
                </a:solidFill>
                <a:latin typeface="Cambria" pitchFamily="34" charset="0"/>
                <a:ea typeface="Cambria" pitchFamily="34" charset="-122"/>
                <a:cs typeface="Cambria" pitchFamily="34" charset="-120"/>
              </a:rPr>
              <a:t>Closure residual  -16.3 mm</a:t>
            </a:r>
            <a:r>
              <a:rPr lang="en-US" sz="1400" i="1" dirty="0">
                <a:solidFill>
                  <a:srgbClr val="E3BE93"/>
                </a:solidFill>
                <a:latin typeface="Calibri" pitchFamily="34" charset="0"/>
                <a:ea typeface="Calibri" pitchFamily="34" charset="-122"/>
                <a:cs typeface="Calibri" pitchFamily="34" charset="-120"/>
              </a:rPr>
              <a:t>     interval  -29.4 to -2.6 mm  (excludes zero)</a:t>
            </a:r>
            <a:endParaRPr lang="en-US" sz="2000" dirty="0"/>
          </a:p>
        </p:txBody>
      </p:sp>
      <p:sp>
        <p:nvSpPr>
          <p:cNvPr id="18" name="Text 16"/>
          <p:cNvSpPr txBox="1"/>
          <p:nvPr/>
        </p:nvSpPr>
        <p:spPr>
          <a:xfrm>
            <a:off x="548640" y="4937760"/>
            <a:ext cx="11064240" cy="1005840"/>
          </a:xfrm>
          <a:prstGeom prst="rect">
            <a:avLst/>
          </a:prstGeom>
          <a:noFill/>
          <a:ln/>
        </p:spPr>
        <p:txBody>
          <a:bodyPr wrap="square" lIns="0" tIns="0" rIns="0" bIns="0" rtlCol="0" anchor="ctr"/>
          <a:lstStyle/>
          <a:p>
            <a:pPr marL="0" indent="0">
              <a:lnSpc>
                <a:spcPts val="1900"/>
              </a:lnSpc>
              <a:buNone/>
            </a:pPr>
            <a:r>
              <a:rPr lang="en-US" sz="1400" dirty="0">
                <a:solidFill>
                  <a:srgbClr val="1B2A38"/>
                </a:solidFill>
                <a:latin typeface="Calibri" pitchFamily="34" charset="0"/>
                <a:ea typeface="Calibri" pitchFamily="34" charset="-122"/>
                <a:cs typeface="Calibri" pitchFamily="34" charset="-120"/>
              </a:rPr>
              <a:t>Over a 12-month integration the budget closes less tightly than the 3-month flood composite. This is not unexpected, but it means the quantitative drought decomposition should be read a little more cautiously. Note also: wet and dry totals integrate different window lengths and must not be compared directly.</a:t>
            </a:r>
            <a:endParaRPr lang="en-US" sz="1400" dirty="0"/>
          </a:p>
        </p:txBody>
      </p:sp>
      <p:sp>
        <p:nvSpPr>
          <p:cNvPr id="19" name="Text 17"/>
          <p:cNvSpPr txBox="1"/>
          <p:nvPr/>
        </p:nvSpPr>
        <p:spPr>
          <a:xfrm>
            <a:off x="548640" y="6473952"/>
            <a:ext cx="8229600" cy="274320"/>
          </a:xfrm>
          <a:prstGeom prst="rect">
            <a:avLst/>
          </a:prstGeom>
          <a:noFill/>
          <a:ln/>
        </p:spPr>
        <p:txBody>
          <a:bodyPr wrap="square" lIns="0" tIns="0" rIns="0" bIns="0" rtlCol="0" anchor="ctr"/>
          <a:lstStyle/>
          <a:p>
            <a:pPr marL="0" indent="0">
              <a:buNone/>
            </a:pPr>
            <a:r>
              <a:rPr lang="en-US" sz="850" dirty="0">
                <a:solidFill>
                  <a:srgbClr val="5B6B79"/>
                </a:solidFill>
                <a:latin typeface="Calibri" pitchFamily="34" charset="0"/>
                <a:ea typeface="Calibri" pitchFamily="34" charset="-122"/>
                <a:cs typeface="Calibri" pitchFamily="34" charset="-120"/>
              </a:rPr>
              <a:t>ERA5 moisture-budget analysis  |  Mississippi River wet and dry extremes</a:t>
            </a:r>
            <a:endParaRPr lang="en-US" sz="850" dirty="0"/>
          </a:p>
        </p:txBody>
      </p:sp>
      <p:sp>
        <p:nvSpPr>
          <p:cNvPr id="20" name="Text 18"/>
          <p:cNvSpPr txBox="1"/>
          <p:nvPr/>
        </p:nvSpPr>
        <p:spPr>
          <a:xfrm>
            <a:off x="11091672" y="6473952"/>
            <a:ext cx="548640" cy="274320"/>
          </a:xfrm>
          <a:prstGeom prst="rect">
            <a:avLst/>
          </a:prstGeom>
          <a:noFill/>
          <a:ln/>
        </p:spPr>
        <p:txBody>
          <a:bodyPr wrap="square" lIns="0" tIns="0" rIns="0" bIns="0" rtlCol="0" anchor="ctr"/>
          <a:lstStyle/>
          <a:p>
            <a:pPr marL="0" indent="0" algn="r">
              <a:buNone/>
            </a:pPr>
            <a:r>
              <a:rPr lang="en-US" sz="900" dirty="0">
                <a:solidFill>
                  <a:srgbClr val="5B6B79"/>
                </a:solidFill>
                <a:latin typeface="Calibri" pitchFamily="34" charset="0"/>
                <a:ea typeface="Calibri" pitchFamily="34" charset="-122"/>
                <a:cs typeface="Calibri" pitchFamily="34" charset="-120"/>
              </a:rPr>
              <a:t>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11091672" cy="274320"/>
          </a:xfrm>
          <a:prstGeom prst="rect">
            <a:avLst/>
          </a:prstGeom>
          <a:noFill/>
          <a:ln/>
        </p:spPr>
        <p:txBody>
          <a:bodyPr wrap="square" lIns="0" tIns="0" rIns="0" bIns="0" rtlCol="0" anchor="ctr"/>
          <a:lstStyle/>
          <a:p>
            <a:pPr marL="0" indent="0">
              <a:buNone/>
            </a:pPr>
            <a:r>
              <a:rPr lang="en-US" sz="1200" b="1" kern="0" spc="200" dirty="0">
                <a:solidFill>
                  <a:srgbClr val="1C7293"/>
                </a:solidFill>
                <a:latin typeface="Calibri" pitchFamily="34" charset="0"/>
                <a:ea typeface="Calibri" pitchFamily="34" charset="-122"/>
                <a:cs typeface="Calibri" pitchFamily="34" charset="-120"/>
              </a:rPr>
              <a:t>WET MECHANISM</a:t>
            </a:r>
            <a:endParaRPr lang="en-US" sz="1200" dirty="0"/>
          </a:p>
        </p:txBody>
      </p:sp>
      <p:sp>
        <p:nvSpPr>
          <p:cNvPr id="3" name="Text 1"/>
          <p:cNvSpPr txBox="1"/>
          <p:nvPr/>
        </p:nvSpPr>
        <p:spPr>
          <a:xfrm>
            <a:off x="548640" y="658368"/>
            <a:ext cx="11091672" cy="822960"/>
          </a:xfrm>
          <a:prstGeom prst="rect">
            <a:avLst/>
          </a:prstGeom>
          <a:noFill/>
          <a:ln/>
        </p:spPr>
        <p:txBody>
          <a:bodyPr wrap="square" lIns="0" tIns="0" rIns="0" bIns="0" rtlCol="0" anchor="ctr"/>
          <a:lstStyle/>
          <a:p>
            <a:pPr marL="0" indent="0">
              <a:lnSpc>
                <a:spcPts val="3400"/>
              </a:lnSpc>
              <a:buNone/>
            </a:pPr>
            <a:r>
              <a:rPr lang="en-US" sz="3000" b="1" dirty="0">
                <a:solidFill>
                  <a:srgbClr val="1B2A38"/>
                </a:solidFill>
                <a:latin typeface="Cambria" pitchFamily="34" charset="0"/>
                <a:ea typeface="Cambria" pitchFamily="34" charset="-122"/>
                <a:cs typeface="Cambria" pitchFamily="34" charset="-120"/>
              </a:rPr>
              <a:t>Every basin gains moisture during wet episodes</a:t>
            </a:r>
            <a:endParaRPr lang="en-US" sz="3000" dirty="0"/>
          </a:p>
        </p:txBody>
      </p:sp>
      <p:graphicFrame>
        <p:nvGraphicFramePr>
          <p:cNvPr id="4" name="Chart 0"/>
          <p:cNvGraphicFramePr/>
          <p:nvPr/>
        </p:nvGraphicFramePr>
        <p:xfrm>
          <a:off x="548640" y="1783080"/>
          <a:ext cx="7132320" cy="4297680"/>
        </p:xfrm>
        <a:graphic>
          <a:graphicData uri="http://schemas.openxmlformats.org/drawingml/2006/chart">
            <c:chart xmlns:c="http://schemas.openxmlformats.org/drawingml/2006/chart" xmlns:r="http://schemas.openxmlformats.org/officeDocument/2006/relationships" r:id="rId3"/>
          </a:graphicData>
        </a:graphic>
      </p:graphicFrame>
      <p:sp>
        <p:nvSpPr>
          <p:cNvPr id="5" name="Shape 2"/>
          <p:cNvSpPr/>
          <p:nvPr/>
        </p:nvSpPr>
        <p:spPr>
          <a:xfrm>
            <a:off x="7955280" y="1783080"/>
            <a:ext cx="3657600" cy="4297680"/>
          </a:xfrm>
          <a:prstGeom prst="roundRect">
            <a:avLst>
              <a:gd name="adj" fmla="val 2250"/>
            </a:avLst>
          </a:prstGeom>
          <a:solidFill>
            <a:srgbClr val="F1F6F9"/>
          </a:solidFill>
          <a:ln w="12700">
            <a:solidFill>
              <a:srgbClr val="D5E0E8"/>
            </a:solidFill>
            <a:prstDash val="solid"/>
          </a:ln>
          <a:effectLst>
            <a:outerShdw blurRad="63500" dist="25400" dir="5400000" algn="bl" rotWithShape="0">
              <a:srgbClr val="9AB0BF">
                <a:alpha val="28000"/>
              </a:srgbClr>
            </a:outerShdw>
          </a:effectLst>
        </p:spPr>
      </p:sp>
      <p:sp>
        <p:nvSpPr>
          <p:cNvPr id="6" name="Text 3"/>
          <p:cNvSpPr txBox="1"/>
          <p:nvPr/>
        </p:nvSpPr>
        <p:spPr>
          <a:xfrm>
            <a:off x="8183880" y="1965960"/>
            <a:ext cx="3200400" cy="365760"/>
          </a:xfrm>
          <a:prstGeom prst="rect">
            <a:avLst/>
          </a:prstGeom>
          <a:noFill/>
          <a:ln/>
        </p:spPr>
        <p:txBody>
          <a:bodyPr wrap="square" lIns="0" tIns="0" rIns="0" bIns="0" rtlCol="0" anchor="ctr"/>
          <a:lstStyle/>
          <a:p>
            <a:pPr marL="0" indent="0">
              <a:buNone/>
            </a:pPr>
            <a:r>
              <a:rPr lang="en-US" sz="1600" b="1" dirty="0">
                <a:solidFill>
                  <a:srgbClr val="2E75B6"/>
                </a:solidFill>
                <a:latin typeface="Cambria" pitchFamily="34" charset="0"/>
                <a:ea typeface="Cambria" pitchFamily="34" charset="-122"/>
                <a:cs typeface="Cambria" pitchFamily="34" charset="-120"/>
              </a:rPr>
              <a:t>All seven positive</a:t>
            </a:r>
            <a:endParaRPr lang="en-US" sz="1600" dirty="0"/>
          </a:p>
        </p:txBody>
      </p:sp>
      <p:sp>
        <p:nvSpPr>
          <p:cNvPr id="7" name="Text 4"/>
          <p:cNvSpPr txBox="1"/>
          <p:nvPr/>
        </p:nvSpPr>
        <p:spPr>
          <a:xfrm>
            <a:off x="8183880" y="2377440"/>
            <a:ext cx="3200400" cy="1051560"/>
          </a:xfrm>
          <a:prstGeom prst="rect">
            <a:avLst/>
          </a:prstGeom>
          <a:noFill/>
          <a:ln/>
        </p:spPr>
        <p:txBody>
          <a:bodyPr wrap="square" lIns="0" tIns="0" rIns="0" bIns="0" rtlCol="0" anchor="ctr"/>
          <a:lstStyle/>
          <a:p>
            <a:pPr marL="0" indent="0">
              <a:lnSpc>
                <a:spcPts val="1800"/>
              </a:lnSpc>
              <a:buNone/>
            </a:pPr>
            <a:r>
              <a:rPr lang="en-US" sz="1300" dirty="0">
                <a:solidFill>
                  <a:srgbClr val="1B2A38"/>
                </a:solidFill>
                <a:latin typeface="Calibri" pitchFamily="34" charset="0"/>
                <a:ea typeface="Calibri" pitchFamily="34" charset="-122"/>
                <a:cs typeface="Calibri" pitchFamily="34" charset="-120"/>
              </a:rPr>
              <a:t>Mean 3-month convergence anomalies are positive in every basin, with bootstrap intervals that exclude zero in each one.</a:t>
            </a:r>
            <a:endParaRPr lang="en-US" sz="1300" dirty="0"/>
          </a:p>
        </p:txBody>
      </p:sp>
      <p:sp>
        <p:nvSpPr>
          <p:cNvPr id="8" name="Shape 5"/>
          <p:cNvSpPr/>
          <p:nvPr/>
        </p:nvSpPr>
        <p:spPr>
          <a:xfrm>
            <a:off x="8183880" y="3520440"/>
            <a:ext cx="3200400" cy="0"/>
          </a:xfrm>
          <a:prstGeom prst="line">
            <a:avLst/>
          </a:prstGeom>
          <a:noFill/>
          <a:ln w="12700">
            <a:solidFill>
              <a:srgbClr val="D5E0E8"/>
            </a:solidFill>
            <a:prstDash val="solid"/>
          </a:ln>
        </p:spPr>
      </p:sp>
      <p:sp>
        <p:nvSpPr>
          <p:cNvPr id="9" name="Text 6"/>
          <p:cNvSpPr txBox="1"/>
          <p:nvPr/>
        </p:nvSpPr>
        <p:spPr>
          <a:xfrm>
            <a:off x="8183880" y="3657600"/>
            <a:ext cx="3200400" cy="2103120"/>
          </a:xfrm>
          <a:prstGeom prst="rect">
            <a:avLst/>
          </a:prstGeom>
          <a:noFill/>
          <a:ln/>
        </p:spPr>
        <p:txBody>
          <a:bodyPr wrap="square" lIns="0" tIns="0" rIns="0" bIns="0" rtlCol="0" anchor="ctr"/>
          <a:lstStyle/>
          <a:p>
            <a:pPr marL="0" indent="0">
              <a:lnSpc>
                <a:spcPts val="1800"/>
              </a:lnSpc>
              <a:buNone/>
            </a:pPr>
            <a:r>
              <a:rPr lang="en-US" sz="1300" dirty="0">
                <a:solidFill>
                  <a:srgbClr val="1B2A38"/>
                </a:solidFill>
                <a:latin typeface="Calibri" pitchFamily="34" charset="0"/>
                <a:ea typeface="Calibri" pitchFamily="34" charset="-122"/>
                <a:cs typeface="Calibri" pitchFamily="34" charset="-120"/>
              </a:rPr>
              <a:t>Strongest in Red and Lower Mississippi, yet substantial supply persists all the way upstream. Extreme wet conditions are a system-wide surplus, not an isolated tributary spike.</a:t>
            </a:r>
            <a:endParaRPr lang="en-US" sz="1300" dirty="0"/>
          </a:p>
        </p:txBody>
      </p:sp>
      <p:sp>
        <p:nvSpPr>
          <p:cNvPr id="10" name="Text 7"/>
          <p:cNvSpPr txBox="1"/>
          <p:nvPr/>
        </p:nvSpPr>
        <p:spPr>
          <a:xfrm>
            <a:off x="548640" y="6473952"/>
            <a:ext cx="8229600" cy="274320"/>
          </a:xfrm>
          <a:prstGeom prst="rect">
            <a:avLst/>
          </a:prstGeom>
          <a:noFill/>
          <a:ln/>
        </p:spPr>
        <p:txBody>
          <a:bodyPr wrap="square" lIns="0" tIns="0" rIns="0" bIns="0" rtlCol="0" anchor="ctr"/>
          <a:lstStyle/>
          <a:p>
            <a:pPr marL="0" indent="0">
              <a:buNone/>
            </a:pPr>
            <a:r>
              <a:rPr lang="en-US" sz="850" dirty="0">
                <a:solidFill>
                  <a:srgbClr val="5B6B79"/>
                </a:solidFill>
                <a:latin typeface="Calibri" pitchFamily="34" charset="0"/>
                <a:ea typeface="Calibri" pitchFamily="34" charset="-122"/>
                <a:cs typeface="Calibri" pitchFamily="34" charset="-120"/>
              </a:rPr>
              <a:t>ERA5 moisture-budget analysis  |  Mississippi River wet and dry extremes</a:t>
            </a:r>
            <a:endParaRPr lang="en-US" sz="850" dirty="0"/>
          </a:p>
        </p:txBody>
      </p:sp>
      <p:sp>
        <p:nvSpPr>
          <p:cNvPr id="11" name="Text 8"/>
          <p:cNvSpPr txBox="1"/>
          <p:nvPr/>
        </p:nvSpPr>
        <p:spPr>
          <a:xfrm>
            <a:off x="11091672" y="6473952"/>
            <a:ext cx="548640" cy="274320"/>
          </a:xfrm>
          <a:prstGeom prst="rect">
            <a:avLst/>
          </a:prstGeom>
          <a:noFill/>
          <a:ln/>
        </p:spPr>
        <p:txBody>
          <a:bodyPr wrap="square" lIns="0" tIns="0" rIns="0" bIns="0" rtlCol="0" anchor="ctr"/>
          <a:lstStyle/>
          <a:p>
            <a:pPr marL="0" indent="0" algn="r">
              <a:buNone/>
            </a:pPr>
            <a:r>
              <a:rPr lang="en-US" sz="900" dirty="0">
                <a:solidFill>
                  <a:srgbClr val="5B6B79"/>
                </a:solidFill>
                <a:latin typeface="Calibri" pitchFamily="34" charset="0"/>
                <a:ea typeface="Calibri" pitchFamily="34" charset="-122"/>
                <a:cs typeface="Calibri" pitchFamily="34" charset="-120"/>
              </a:rPr>
              <a:t>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11091672" cy="274320"/>
          </a:xfrm>
          <a:prstGeom prst="rect">
            <a:avLst/>
          </a:prstGeom>
          <a:noFill/>
          <a:ln/>
        </p:spPr>
        <p:txBody>
          <a:bodyPr wrap="square" lIns="0" tIns="0" rIns="0" bIns="0" rtlCol="0" anchor="ctr"/>
          <a:lstStyle/>
          <a:p>
            <a:pPr marL="0" indent="0">
              <a:buNone/>
            </a:pPr>
            <a:r>
              <a:rPr lang="en-US" sz="1200" b="1" kern="0" spc="200" dirty="0">
                <a:solidFill>
                  <a:srgbClr val="1C7293"/>
                </a:solidFill>
                <a:latin typeface="Calibri" pitchFamily="34" charset="0"/>
                <a:ea typeface="Calibri" pitchFamily="34" charset="-122"/>
                <a:cs typeface="Calibri" pitchFamily="34" charset="-120"/>
              </a:rPr>
              <a:t>DECOMPOSITION FRAMEWORK</a:t>
            </a:r>
            <a:endParaRPr lang="en-US" sz="1200" dirty="0"/>
          </a:p>
        </p:txBody>
      </p:sp>
      <p:sp>
        <p:nvSpPr>
          <p:cNvPr id="3" name="Text 1"/>
          <p:cNvSpPr txBox="1"/>
          <p:nvPr/>
        </p:nvSpPr>
        <p:spPr>
          <a:xfrm>
            <a:off x="548640" y="658368"/>
            <a:ext cx="11091672" cy="822960"/>
          </a:xfrm>
          <a:prstGeom prst="rect">
            <a:avLst/>
          </a:prstGeom>
          <a:noFill/>
          <a:ln/>
        </p:spPr>
        <p:txBody>
          <a:bodyPr wrap="square" lIns="0" tIns="0" rIns="0" bIns="0" rtlCol="0" anchor="ctr"/>
          <a:lstStyle/>
          <a:p>
            <a:pPr marL="0" indent="0">
              <a:lnSpc>
                <a:spcPts val="3400"/>
              </a:lnSpc>
              <a:buNone/>
            </a:pPr>
            <a:r>
              <a:rPr lang="en-US" sz="3000" b="1" dirty="0">
                <a:solidFill>
                  <a:srgbClr val="1B2A38"/>
                </a:solidFill>
                <a:latin typeface="Cambria" pitchFamily="34" charset="0"/>
                <a:ea typeface="Cambria" pitchFamily="34" charset="-122"/>
                <a:cs typeface="Cambria" pitchFamily="34" charset="-120"/>
              </a:rPr>
              <a:t>How the moisture-flux term splits, two nested levels</a:t>
            </a:r>
            <a:endParaRPr lang="en-US" sz="3000" dirty="0"/>
          </a:p>
        </p:txBody>
      </p:sp>
      <p:sp>
        <p:nvSpPr>
          <p:cNvPr id="4" name="Shape 2"/>
          <p:cNvSpPr/>
          <p:nvPr/>
        </p:nvSpPr>
        <p:spPr>
          <a:xfrm>
            <a:off x="4617720" y="1627632"/>
            <a:ext cx="3200400" cy="1051560"/>
          </a:xfrm>
          <a:prstGeom prst="roundRect">
            <a:avLst>
              <a:gd name="adj" fmla="val 6957"/>
            </a:avLst>
          </a:prstGeom>
          <a:solidFill>
            <a:srgbClr val="0E2438"/>
          </a:solidFill>
          <a:ln/>
          <a:effectLst>
            <a:outerShdw blurRad="63500" dist="25400" dir="5400000" algn="bl" rotWithShape="0">
              <a:srgbClr val="9AB0BF">
                <a:alpha val="30000"/>
              </a:srgbClr>
            </a:outerShdw>
          </a:effectLst>
        </p:spPr>
      </p:sp>
      <p:sp>
        <p:nvSpPr>
          <p:cNvPr id="5" name="Text 3"/>
          <p:cNvSpPr txBox="1"/>
          <p:nvPr/>
        </p:nvSpPr>
        <p:spPr>
          <a:xfrm>
            <a:off x="4782312" y="1737360"/>
            <a:ext cx="2871216" cy="310896"/>
          </a:xfrm>
          <a:prstGeom prst="rect">
            <a:avLst/>
          </a:prstGeom>
          <a:noFill/>
          <a:ln/>
        </p:spPr>
        <p:txBody>
          <a:bodyPr wrap="square" lIns="0" tIns="0" rIns="0" bIns="0" rtlCol="0" anchor="ctr"/>
          <a:lstStyle/>
          <a:p>
            <a:pPr marL="0" indent="0">
              <a:lnSpc>
                <a:spcPts val="1600"/>
              </a:lnSpc>
              <a:buNone/>
            </a:pPr>
            <a:r>
              <a:rPr lang="en-US" sz="1450" b="1" dirty="0">
                <a:solidFill>
                  <a:srgbClr val="FFFFFF"/>
                </a:solidFill>
                <a:latin typeface="Cambria" pitchFamily="34" charset="0"/>
                <a:ea typeface="Cambria" pitchFamily="34" charset="-122"/>
                <a:cs typeface="Cambria" pitchFamily="34" charset="-120"/>
              </a:rPr>
              <a:t>Total convergence</a:t>
            </a:r>
            <a:endParaRPr lang="en-US" sz="1450" dirty="0"/>
          </a:p>
        </p:txBody>
      </p:sp>
      <p:sp>
        <p:nvSpPr>
          <p:cNvPr id="6" name="Text 4"/>
          <p:cNvSpPr txBox="1"/>
          <p:nvPr/>
        </p:nvSpPr>
        <p:spPr>
          <a:xfrm>
            <a:off x="4782312" y="2057400"/>
            <a:ext cx="2871216" cy="274320"/>
          </a:xfrm>
          <a:prstGeom prst="rect">
            <a:avLst/>
          </a:prstGeom>
          <a:noFill/>
          <a:ln/>
        </p:spPr>
        <p:txBody>
          <a:bodyPr wrap="square" lIns="0" tIns="0" rIns="0" bIns="0" rtlCol="0" anchor="ctr"/>
          <a:lstStyle/>
          <a:p>
            <a:pPr marL="0" indent="0">
              <a:lnSpc>
                <a:spcPts val="1400"/>
              </a:lnSpc>
              <a:buNone/>
            </a:pPr>
            <a:r>
              <a:rPr lang="en-US" sz="1200" b="1" dirty="0">
                <a:solidFill>
                  <a:srgbClr val="CFE0EC"/>
                </a:solidFill>
                <a:latin typeface="Consolas" pitchFamily="34" charset="0"/>
                <a:ea typeface="Consolas" pitchFamily="34" charset="-122"/>
                <a:cs typeface="Consolas" pitchFamily="34" charset="-120"/>
              </a:rPr>
              <a:t>-Dviqu</a:t>
            </a:r>
            <a:endParaRPr lang="en-US" sz="1200" dirty="0"/>
          </a:p>
        </p:txBody>
      </p:sp>
      <p:sp>
        <p:nvSpPr>
          <p:cNvPr id="7" name="Text 5"/>
          <p:cNvSpPr txBox="1"/>
          <p:nvPr/>
        </p:nvSpPr>
        <p:spPr>
          <a:xfrm>
            <a:off x="4782312" y="2340864"/>
            <a:ext cx="2871216" cy="228600"/>
          </a:xfrm>
          <a:prstGeom prst="rect">
            <a:avLst/>
          </a:prstGeom>
          <a:noFill/>
          <a:ln/>
        </p:spPr>
        <p:txBody>
          <a:bodyPr wrap="square" lIns="0" tIns="0" rIns="0" bIns="0" rtlCol="0" anchor="ctr"/>
          <a:lstStyle/>
          <a:p>
            <a:pPr marL="0" indent="0">
              <a:lnSpc>
                <a:spcPts val="1300"/>
              </a:lnSpc>
              <a:buNone/>
            </a:pPr>
            <a:r>
              <a:rPr lang="en-US" sz="1050" dirty="0">
                <a:solidFill>
                  <a:srgbClr val="CFE0EC"/>
                </a:solidFill>
                <a:latin typeface="Calibri" pitchFamily="34" charset="0"/>
                <a:ea typeface="Calibri" pitchFamily="34" charset="-122"/>
                <a:cs typeface="Calibri" pitchFamily="34" charset="-120"/>
              </a:rPr>
              <a:t>All vertically integrated vapour flux converging into the column</a:t>
            </a:r>
            <a:endParaRPr lang="en-US" sz="1050" dirty="0"/>
          </a:p>
        </p:txBody>
      </p:sp>
      <p:sp>
        <p:nvSpPr>
          <p:cNvPr id="8" name="Shape 6"/>
          <p:cNvSpPr/>
          <p:nvPr/>
        </p:nvSpPr>
        <p:spPr>
          <a:xfrm>
            <a:off x="6217920" y="2679192"/>
            <a:ext cx="0" cy="146304"/>
          </a:xfrm>
          <a:prstGeom prst="line">
            <a:avLst/>
          </a:prstGeom>
          <a:noFill/>
          <a:ln w="19050">
            <a:solidFill>
              <a:srgbClr val="9DB1C0"/>
            </a:solidFill>
            <a:prstDash val="solid"/>
          </a:ln>
        </p:spPr>
      </p:sp>
      <p:sp>
        <p:nvSpPr>
          <p:cNvPr id="9" name="Shape 7"/>
          <p:cNvSpPr/>
          <p:nvPr/>
        </p:nvSpPr>
        <p:spPr>
          <a:xfrm>
            <a:off x="3886200" y="2825496"/>
            <a:ext cx="4709160" cy="0"/>
          </a:xfrm>
          <a:prstGeom prst="line">
            <a:avLst/>
          </a:prstGeom>
          <a:noFill/>
          <a:ln w="19050">
            <a:solidFill>
              <a:srgbClr val="9DB1C0"/>
            </a:solidFill>
            <a:prstDash val="solid"/>
          </a:ln>
        </p:spPr>
      </p:sp>
      <p:sp>
        <p:nvSpPr>
          <p:cNvPr id="10" name="Shape 8"/>
          <p:cNvSpPr/>
          <p:nvPr/>
        </p:nvSpPr>
        <p:spPr>
          <a:xfrm>
            <a:off x="3886200" y="2825496"/>
            <a:ext cx="0" cy="164592"/>
          </a:xfrm>
          <a:prstGeom prst="line">
            <a:avLst/>
          </a:prstGeom>
          <a:noFill/>
          <a:ln w="19050">
            <a:solidFill>
              <a:srgbClr val="9DB1C0"/>
            </a:solidFill>
            <a:prstDash val="solid"/>
          </a:ln>
        </p:spPr>
      </p:sp>
      <p:sp>
        <p:nvSpPr>
          <p:cNvPr id="11" name="Shape 9"/>
          <p:cNvSpPr/>
          <p:nvPr/>
        </p:nvSpPr>
        <p:spPr>
          <a:xfrm>
            <a:off x="8595360" y="2825496"/>
            <a:ext cx="0" cy="164592"/>
          </a:xfrm>
          <a:prstGeom prst="line">
            <a:avLst/>
          </a:prstGeom>
          <a:noFill/>
          <a:ln w="19050">
            <a:solidFill>
              <a:srgbClr val="9DB1C0"/>
            </a:solidFill>
            <a:prstDash val="solid"/>
          </a:ln>
        </p:spPr>
      </p:sp>
      <p:sp>
        <p:nvSpPr>
          <p:cNvPr id="12" name="Shape 10"/>
          <p:cNvSpPr/>
          <p:nvPr/>
        </p:nvSpPr>
        <p:spPr>
          <a:xfrm>
            <a:off x="2057400" y="2990088"/>
            <a:ext cx="3657600" cy="1170432"/>
          </a:xfrm>
          <a:prstGeom prst="roundRect">
            <a:avLst>
              <a:gd name="adj" fmla="val 6250"/>
            </a:avLst>
          </a:prstGeom>
          <a:solidFill>
            <a:srgbClr val="0B4F82"/>
          </a:solidFill>
          <a:ln/>
          <a:effectLst>
            <a:outerShdw blurRad="63500" dist="25400" dir="5400000" algn="bl" rotWithShape="0">
              <a:srgbClr val="9AB0BF">
                <a:alpha val="30000"/>
              </a:srgbClr>
            </a:outerShdw>
          </a:effectLst>
        </p:spPr>
      </p:sp>
      <p:sp>
        <p:nvSpPr>
          <p:cNvPr id="13" name="Text 11"/>
          <p:cNvSpPr txBox="1"/>
          <p:nvPr/>
        </p:nvSpPr>
        <p:spPr>
          <a:xfrm>
            <a:off x="2221992" y="3099816"/>
            <a:ext cx="3328416" cy="310896"/>
          </a:xfrm>
          <a:prstGeom prst="rect">
            <a:avLst/>
          </a:prstGeom>
          <a:noFill/>
          <a:ln/>
        </p:spPr>
        <p:txBody>
          <a:bodyPr wrap="square" lIns="0" tIns="0" rIns="0" bIns="0" rtlCol="0" anchor="ctr"/>
          <a:lstStyle/>
          <a:p>
            <a:pPr marL="0" indent="0">
              <a:lnSpc>
                <a:spcPts val="1600"/>
              </a:lnSpc>
              <a:buNone/>
            </a:pPr>
            <a:r>
              <a:rPr lang="en-US" sz="1450" b="1" dirty="0">
                <a:solidFill>
                  <a:srgbClr val="FFFFFF"/>
                </a:solidFill>
                <a:latin typeface="Cambria" pitchFamily="34" charset="0"/>
                <a:ea typeface="Cambria" pitchFamily="34" charset="-122"/>
                <a:cs typeface="Cambria" pitchFamily="34" charset="-120"/>
              </a:rPr>
              <a:t>Monthly-mean flow</a:t>
            </a:r>
            <a:endParaRPr lang="en-US" sz="1450" dirty="0"/>
          </a:p>
        </p:txBody>
      </p:sp>
      <p:sp>
        <p:nvSpPr>
          <p:cNvPr id="14" name="Text 12"/>
          <p:cNvSpPr txBox="1"/>
          <p:nvPr/>
        </p:nvSpPr>
        <p:spPr>
          <a:xfrm>
            <a:off x="2221992" y="3419856"/>
            <a:ext cx="3328416" cy="274320"/>
          </a:xfrm>
          <a:prstGeom prst="rect">
            <a:avLst/>
          </a:prstGeom>
          <a:noFill/>
          <a:ln/>
        </p:spPr>
        <p:txBody>
          <a:bodyPr wrap="square" lIns="0" tIns="0" rIns="0" bIns="0" rtlCol="0" anchor="ctr"/>
          <a:lstStyle/>
          <a:p>
            <a:pPr marL="0" indent="0">
              <a:lnSpc>
                <a:spcPts val="1400"/>
              </a:lnSpc>
              <a:buNone/>
            </a:pPr>
            <a:r>
              <a:rPr lang="en-US" sz="1200" b="1" dirty="0">
                <a:solidFill>
                  <a:srgbClr val="CFE0EC"/>
                </a:solidFill>
                <a:latin typeface="Consolas" pitchFamily="34" charset="0"/>
                <a:ea typeface="Consolas" pitchFamily="34" charset="-122"/>
                <a:cs typeface="Consolas" pitchFamily="34" charset="-120"/>
              </a:rPr>
              <a:t>-DVIqmum</a:t>
            </a:r>
            <a:endParaRPr lang="en-US" sz="1200" dirty="0"/>
          </a:p>
        </p:txBody>
      </p:sp>
      <p:sp>
        <p:nvSpPr>
          <p:cNvPr id="15" name="Text 13"/>
          <p:cNvSpPr txBox="1"/>
          <p:nvPr/>
        </p:nvSpPr>
        <p:spPr>
          <a:xfrm>
            <a:off x="2221992" y="3703320"/>
            <a:ext cx="3328416" cy="347472"/>
          </a:xfrm>
          <a:prstGeom prst="rect">
            <a:avLst/>
          </a:prstGeom>
          <a:noFill/>
          <a:ln/>
        </p:spPr>
        <p:txBody>
          <a:bodyPr wrap="square" lIns="0" tIns="0" rIns="0" bIns="0" rtlCol="0" anchor="ctr"/>
          <a:lstStyle/>
          <a:p>
            <a:pPr marL="0" indent="0">
              <a:lnSpc>
                <a:spcPts val="1300"/>
              </a:lnSpc>
              <a:buNone/>
            </a:pPr>
            <a:r>
              <a:rPr lang="en-US" sz="1050" dirty="0">
                <a:solidFill>
                  <a:srgbClr val="CFE0EC"/>
                </a:solidFill>
                <a:latin typeface="Calibri" pitchFamily="34" charset="0"/>
                <a:ea typeface="Calibri" pitchFamily="34" charset="-122"/>
                <a:cs typeface="Calibri" pitchFamily="34" charset="-120"/>
              </a:rPr>
              <a:t>Persistent, month-averaged wind acting on month-averaged humidity</a:t>
            </a:r>
            <a:endParaRPr lang="en-US" sz="1050" dirty="0"/>
          </a:p>
        </p:txBody>
      </p:sp>
      <p:sp>
        <p:nvSpPr>
          <p:cNvPr id="16" name="Shape 14"/>
          <p:cNvSpPr/>
          <p:nvPr/>
        </p:nvSpPr>
        <p:spPr>
          <a:xfrm>
            <a:off x="6766560" y="2990088"/>
            <a:ext cx="3657600" cy="1170432"/>
          </a:xfrm>
          <a:prstGeom prst="roundRect">
            <a:avLst>
              <a:gd name="adj" fmla="val 6250"/>
            </a:avLst>
          </a:prstGeom>
          <a:solidFill>
            <a:srgbClr val="1C7293"/>
          </a:solidFill>
          <a:ln/>
          <a:effectLst>
            <a:outerShdw blurRad="63500" dist="25400" dir="5400000" algn="bl" rotWithShape="0">
              <a:srgbClr val="9AB0BF">
                <a:alpha val="30000"/>
              </a:srgbClr>
            </a:outerShdw>
          </a:effectLst>
        </p:spPr>
      </p:sp>
      <p:sp>
        <p:nvSpPr>
          <p:cNvPr id="17" name="Text 15"/>
          <p:cNvSpPr txBox="1"/>
          <p:nvPr/>
        </p:nvSpPr>
        <p:spPr>
          <a:xfrm>
            <a:off x="6931152" y="3099816"/>
            <a:ext cx="3328416" cy="310896"/>
          </a:xfrm>
          <a:prstGeom prst="rect">
            <a:avLst/>
          </a:prstGeom>
          <a:noFill/>
          <a:ln/>
        </p:spPr>
        <p:txBody>
          <a:bodyPr wrap="square" lIns="0" tIns="0" rIns="0" bIns="0" rtlCol="0" anchor="ctr"/>
          <a:lstStyle/>
          <a:p>
            <a:pPr marL="0" indent="0">
              <a:lnSpc>
                <a:spcPts val="1600"/>
              </a:lnSpc>
              <a:buNone/>
            </a:pPr>
            <a:r>
              <a:rPr lang="en-US" sz="1450" b="1" dirty="0">
                <a:solidFill>
                  <a:srgbClr val="FFFFFF"/>
                </a:solidFill>
                <a:latin typeface="Cambria" pitchFamily="34" charset="0"/>
                <a:ea typeface="Cambria" pitchFamily="34" charset="-122"/>
                <a:cs typeface="Cambria" pitchFamily="34" charset="-120"/>
              </a:rPr>
              <a:t>Transient  (storms)</a:t>
            </a:r>
            <a:endParaRPr lang="en-US" sz="1450" dirty="0"/>
          </a:p>
        </p:txBody>
      </p:sp>
      <p:sp>
        <p:nvSpPr>
          <p:cNvPr id="18" name="Text 16"/>
          <p:cNvSpPr txBox="1"/>
          <p:nvPr/>
        </p:nvSpPr>
        <p:spPr>
          <a:xfrm>
            <a:off x="6931152" y="3419856"/>
            <a:ext cx="3328416" cy="274320"/>
          </a:xfrm>
          <a:prstGeom prst="rect">
            <a:avLst/>
          </a:prstGeom>
          <a:noFill/>
          <a:ln/>
        </p:spPr>
        <p:txBody>
          <a:bodyPr wrap="square" lIns="0" tIns="0" rIns="0" bIns="0" rtlCol="0" anchor="ctr"/>
          <a:lstStyle/>
          <a:p>
            <a:pPr marL="0" indent="0">
              <a:lnSpc>
                <a:spcPts val="1400"/>
              </a:lnSpc>
              <a:buNone/>
            </a:pPr>
            <a:r>
              <a:rPr lang="en-US" sz="1200" b="1" dirty="0">
                <a:solidFill>
                  <a:srgbClr val="DDEAEF"/>
                </a:solidFill>
                <a:latin typeface="Consolas" pitchFamily="34" charset="0"/>
                <a:ea typeface="Consolas" pitchFamily="34" charset="-122"/>
                <a:cs typeface="Consolas" pitchFamily="34" charset="-120"/>
              </a:rPr>
              <a:t>-(Dviqu - DVIqmum)</a:t>
            </a:r>
            <a:endParaRPr lang="en-US" sz="1200" dirty="0"/>
          </a:p>
        </p:txBody>
      </p:sp>
      <p:sp>
        <p:nvSpPr>
          <p:cNvPr id="19" name="Text 17"/>
          <p:cNvSpPr txBox="1"/>
          <p:nvPr/>
        </p:nvSpPr>
        <p:spPr>
          <a:xfrm>
            <a:off x="6931152" y="3703320"/>
            <a:ext cx="3328416" cy="347472"/>
          </a:xfrm>
          <a:prstGeom prst="rect">
            <a:avLst/>
          </a:prstGeom>
          <a:noFill/>
          <a:ln/>
        </p:spPr>
        <p:txBody>
          <a:bodyPr wrap="square" lIns="0" tIns="0" rIns="0" bIns="0" rtlCol="0" anchor="ctr"/>
          <a:lstStyle/>
          <a:p>
            <a:pPr marL="0" indent="0">
              <a:lnSpc>
                <a:spcPts val="1300"/>
              </a:lnSpc>
              <a:buNone/>
            </a:pPr>
            <a:r>
              <a:rPr lang="en-US" sz="1050" dirty="0">
                <a:solidFill>
                  <a:srgbClr val="DDEAEF"/>
                </a:solidFill>
                <a:latin typeface="Calibri" pitchFamily="34" charset="0"/>
                <a:ea typeface="Calibri" pitchFamily="34" charset="-122"/>
                <a:cs typeface="Calibri" pitchFamily="34" charset="-120"/>
              </a:rPr>
              <a:t>Sub-monthly weather: fronts, cyclones, convection. Kept whole, not split further.</a:t>
            </a:r>
            <a:endParaRPr lang="en-US" sz="1050" dirty="0"/>
          </a:p>
        </p:txBody>
      </p:sp>
      <p:sp>
        <p:nvSpPr>
          <p:cNvPr id="20" name="Shape 18"/>
          <p:cNvSpPr/>
          <p:nvPr/>
        </p:nvSpPr>
        <p:spPr>
          <a:xfrm>
            <a:off x="3886200" y="4160520"/>
            <a:ext cx="0" cy="256032"/>
          </a:xfrm>
          <a:prstGeom prst="line">
            <a:avLst/>
          </a:prstGeom>
          <a:noFill/>
          <a:ln w="19050">
            <a:solidFill>
              <a:srgbClr val="9DB1C0"/>
            </a:solidFill>
            <a:prstDash val="solid"/>
          </a:ln>
        </p:spPr>
      </p:sp>
      <p:sp>
        <p:nvSpPr>
          <p:cNvPr id="21" name="Shape 19"/>
          <p:cNvSpPr/>
          <p:nvPr/>
        </p:nvSpPr>
        <p:spPr>
          <a:xfrm>
            <a:off x="2194560" y="4416552"/>
            <a:ext cx="3401568" cy="0"/>
          </a:xfrm>
          <a:prstGeom prst="line">
            <a:avLst/>
          </a:prstGeom>
          <a:noFill/>
          <a:ln w="19050">
            <a:solidFill>
              <a:srgbClr val="9DB1C0"/>
            </a:solidFill>
            <a:prstDash val="solid"/>
          </a:ln>
        </p:spPr>
      </p:sp>
      <p:sp>
        <p:nvSpPr>
          <p:cNvPr id="22" name="Shape 20"/>
          <p:cNvSpPr/>
          <p:nvPr/>
        </p:nvSpPr>
        <p:spPr>
          <a:xfrm>
            <a:off x="2194560" y="4416552"/>
            <a:ext cx="0" cy="219456"/>
          </a:xfrm>
          <a:prstGeom prst="line">
            <a:avLst/>
          </a:prstGeom>
          <a:noFill/>
          <a:ln w="19050">
            <a:solidFill>
              <a:srgbClr val="9DB1C0"/>
            </a:solidFill>
            <a:prstDash val="solid"/>
          </a:ln>
        </p:spPr>
      </p:sp>
      <p:sp>
        <p:nvSpPr>
          <p:cNvPr id="23" name="Shape 21"/>
          <p:cNvSpPr/>
          <p:nvPr/>
        </p:nvSpPr>
        <p:spPr>
          <a:xfrm>
            <a:off x="5596128" y="4416552"/>
            <a:ext cx="0" cy="219456"/>
          </a:xfrm>
          <a:prstGeom prst="line">
            <a:avLst/>
          </a:prstGeom>
          <a:noFill/>
          <a:ln w="19050">
            <a:solidFill>
              <a:srgbClr val="9DB1C0"/>
            </a:solidFill>
            <a:prstDash val="solid"/>
          </a:ln>
        </p:spPr>
      </p:sp>
      <p:sp>
        <p:nvSpPr>
          <p:cNvPr id="25" name="Shape 23"/>
          <p:cNvSpPr/>
          <p:nvPr/>
        </p:nvSpPr>
        <p:spPr>
          <a:xfrm>
            <a:off x="566928" y="4636008"/>
            <a:ext cx="3246120" cy="1207008"/>
          </a:xfrm>
          <a:prstGeom prst="roundRect">
            <a:avLst>
              <a:gd name="adj" fmla="val 6061"/>
            </a:avLst>
          </a:prstGeom>
          <a:solidFill>
            <a:srgbClr val="2E75B6"/>
          </a:solidFill>
          <a:ln/>
          <a:effectLst>
            <a:outerShdw blurRad="63500" dist="25400" dir="5400000" algn="bl" rotWithShape="0">
              <a:srgbClr val="9AB0BF">
                <a:alpha val="30000"/>
              </a:srgbClr>
            </a:outerShdw>
          </a:effectLst>
        </p:spPr>
      </p:sp>
      <p:sp>
        <p:nvSpPr>
          <p:cNvPr id="26" name="Text 24"/>
          <p:cNvSpPr txBox="1"/>
          <p:nvPr/>
        </p:nvSpPr>
        <p:spPr>
          <a:xfrm>
            <a:off x="731520" y="4745736"/>
            <a:ext cx="2916936" cy="310896"/>
          </a:xfrm>
          <a:prstGeom prst="rect">
            <a:avLst/>
          </a:prstGeom>
          <a:noFill/>
          <a:ln/>
        </p:spPr>
        <p:txBody>
          <a:bodyPr wrap="square" lIns="0" tIns="0" rIns="0" bIns="0" rtlCol="0" anchor="ctr"/>
          <a:lstStyle/>
          <a:p>
            <a:pPr marL="0" indent="0">
              <a:lnSpc>
                <a:spcPts val="1600"/>
              </a:lnSpc>
              <a:buNone/>
            </a:pPr>
            <a:r>
              <a:rPr lang="en-US" sz="1450" b="1" dirty="0">
                <a:solidFill>
                  <a:srgbClr val="FFFFFF"/>
                </a:solidFill>
                <a:latin typeface="Cambria" pitchFamily="34" charset="0"/>
                <a:ea typeface="Cambria" pitchFamily="34" charset="-122"/>
                <a:cs typeface="Cambria" pitchFamily="34" charset="-120"/>
              </a:rPr>
              <a:t>Wind convergence</a:t>
            </a:r>
            <a:endParaRPr lang="en-US" sz="1450" dirty="0"/>
          </a:p>
        </p:txBody>
      </p:sp>
      <p:sp>
        <p:nvSpPr>
          <p:cNvPr id="27" name="Text 25"/>
          <p:cNvSpPr txBox="1"/>
          <p:nvPr/>
        </p:nvSpPr>
        <p:spPr>
          <a:xfrm>
            <a:off x="731520" y="5065776"/>
            <a:ext cx="2916936" cy="274320"/>
          </a:xfrm>
          <a:prstGeom prst="rect">
            <a:avLst/>
          </a:prstGeom>
          <a:noFill/>
          <a:ln/>
        </p:spPr>
        <p:txBody>
          <a:bodyPr wrap="square" lIns="0" tIns="0" rIns="0" bIns="0" rtlCol="0" anchor="ctr"/>
          <a:lstStyle/>
          <a:p>
            <a:pPr marL="0" indent="0">
              <a:lnSpc>
                <a:spcPts val="1400"/>
              </a:lnSpc>
              <a:buNone/>
            </a:pPr>
            <a:r>
              <a:rPr lang="en-US" sz="1200" b="1" dirty="0">
                <a:solidFill>
                  <a:srgbClr val="E4EFF7"/>
                </a:solidFill>
                <a:latin typeface="Consolas" pitchFamily="34" charset="0"/>
                <a:ea typeface="Consolas" pitchFamily="34" charset="-122"/>
                <a:cs typeface="Consolas" pitchFamily="34" charset="-120"/>
              </a:rPr>
              <a:t>-VIqmDum</a:t>
            </a:r>
            <a:endParaRPr lang="en-US" sz="1200" dirty="0"/>
          </a:p>
        </p:txBody>
      </p:sp>
      <p:sp>
        <p:nvSpPr>
          <p:cNvPr id="28" name="Text 26"/>
          <p:cNvSpPr txBox="1"/>
          <p:nvPr/>
        </p:nvSpPr>
        <p:spPr>
          <a:xfrm>
            <a:off x="731520" y="5349240"/>
            <a:ext cx="2916936" cy="384048"/>
          </a:xfrm>
          <a:prstGeom prst="rect">
            <a:avLst/>
          </a:prstGeom>
          <a:noFill/>
          <a:ln/>
        </p:spPr>
        <p:txBody>
          <a:bodyPr wrap="square" lIns="0" tIns="0" rIns="0" bIns="0" rtlCol="0" anchor="ctr"/>
          <a:lstStyle/>
          <a:p>
            <a:pPr marL="0" indent="0">
              <a:lnSpc>
                <a:spcPts val="1300"/>
              </a:lnSpc>
              <a:buNone/>
            </a:pPr>
            <a:r>
              <a:rPr lang="en-US" sz="1050" dirty="0">
                <a:solidFill>
                  <a:srgbClr val="E4EFF7"/>
                </a:solidFill>
                <a:latin typeface="Calibri" pitchFamily="34" charset="0"/>
                <a:ea typeface="Calibri" pitchFamily="34" charset="-122"/>
                <a:cs typeface="Calibri" pitchFamily="34" charset="-120"/>
              </a:rPr>
              <a:t>Mean wind field itself converges and squeezes moisture into the column</a:t>
            </a:r>
            <a:endParaRPr lang="en-US" sz="1050" dirty="0"/>
          </a:p>
        </p:txBody>
      </p:sp>
      <p:sp>
        <p:nvSpPr>
          <p:cNvPr id="29" name="Shape 27"/>
          <p:cNvSpPr/>
          <p:nvPr/>
        </p:nvSpPr>
        <p:spPr>
          <a:xfrm>
            <a:off x="3977640" y="4636008"/>
            <a:ext cx="3246120" cy="1207008"/>
          </a:xfrm>
          <a:prstGeom prst="roundRect">
            <a:avLst>
              <a:gd name="adj" fmla="val 6061"/>
            </a:avLst>
          </a:prstGeom>
          <a:solidFill>
            <a:srgbClr val="2E8B75"/>
          </a:solidFill>
          <a:ln/>
          <a:effectLst>
            <a:outerShdw blurRad="63500" dist="25400" dir="5400000" algn="bl" rotWithShape="0">
              <a:srgbClr val="9AB0BF">
                <a:alpha val="30000"/>
              </a:srgbClr>
            </a:outerShdw>
          </a:effectLst>
        </p:spPr>
      </p:sp>
      <p:sp>
        <p:nvSpPr>
          <p:cNvPr id="30" name="Text 28"/>
          <p:cNvSpPr txBox="1"/>
          <p:nvPr/>
        </p:nvSpPr>
        <p:spPr>
          <a:xfrm>
            <a:off x="4142232" y="4745736"/>
            <a:ext cx="2916936" cy="310896"/>
          </a:xfrm>
          <a:prstGeom prst="rect">
            <a:avLst/>
          </a:prstGeom>
          <a:noFill/>
          <a:ln/>
        </p:spPr>
        <p:txBody>
          <a:bodyPr wrap="square" lIns="0" tIns="0" rIns="0" bIns="0" rtlCol="0" anchor="ctr"/>
          <a:lstStyle/>
          <a:p>
            <a:pPr marL="0" indent="0">
              <a:lnSpc>
                <a:spcPts val="1600"/>
              </a:lnSpc>
              <a:buNone/>
            </a:pPr>
            <a:r>
              <a:rPr lang="en-US" sz="1450" b="1" dirty="0">
                <a:solidFill>
                  <a:srgbClr val="FFFFFF"/>
                </a:solidFill>
                <a:latin typeface="Cambria" pitchFamily="34" charset="0"/>
                <a:ea typeface="Cambria" pitchFamily="34" charset="-122"/>
                <a:cs typeface="Cambria" pitchFamily="34" charset="-120"/>
              </a:rPr>
              <a:t>Moisture advection</a:t>
            </a:r>
            <a:endParaRPr lang="en-US" sz="1450" dirty="0"/>
          </a:p>
        </p:txBody>
      </p:sp>
      <p:sp>
        <p:nvSpPr>
          <p:cNvPr id="31" name="Text 29"/>
          <p:cNvSpPr txBox="1"/>
          <p:nvPr/>
        </p:nvSpPr>
        <p:spPr>
          <a:xfrm>
            <a:off x="4142232" y="5065776"/>
            <a:ext cx="2916936" cy="274320"/>
          </a:xfrm>
          <a:prstGeom prst="rect">
            <a:avLst/>
          </a:prstGeom>
          <a:noFill/>
          <a:ln/>
        </p:spPr>
        <p:txBody>
          <a:bodyPr wrap="square" lIns="0" tIns="0" rIns="0" bIns="0" rtlCol="0" anchor="ctr"/>
          <a:lstStyle/>
          <a:p>
            <a:pPr marL="0" indent="0">
              <a:lnSpc>
                <a:spcPts val="1400"/>
              </a:lnSpc>
              <a:buNone/>
            </a:pPr>
            <a:r>
              <a:rPr lang="en-US" sz="1200" b="1" dirty="0">
                <a:solidFill>
                  <a:srgbClr val="E3F1EC"/>
                </a:solidFill>
                <a:latin typeface="Consolas" pitchFamily="34" charset="0"/>
                <a:ea typeface="Consolas" pitchFamily="34" charset="-122"/>
                <a:cs typeface="Consolas" pitchFamily="34" charset="-120"/>
              </a:rPr>
              <a:t>-VIumGqm</a:t>
            </a:r>
            <a:endParaRPr lang="en-US" sz="1200" dirty="0"/>
          </a:p>
        </p:txBody>
      </p:sp>
      <p:sp>
        <p:nvSpPr>
          <p:cNvPr id="32" name="Text 30"/>
          <p:cNvSpPr txBox="1"/>
          <p:nvPr/>
        </p:nvSpPr>
        <p:spPr>
          <a:xfrm>
            <a:off x="4142232" y="5349240"/>
            <a:ext cx="2916936" cy="384048"/>
          </a:xfrm>
          <a:prstGeom prst="rect">
            <a:avLst/>
          </a:prstGeom>
          <a:noFill/>
          <a:ln/>
        </p:spPr>
        <p:txBody>
          <a:bodyPr wrap="square" lIns="0" tIns="0" rIns="0" bIns="0" rtlCol="0" anchor="ctr"/>
          <a:lstStyle/>
          <a:p>
            <a:pPr marL="0" indent="0">
              <a:lnSpc>
                <a:spcPts val="1300"/>
              </a:lnSpc>
              <a:buNone/>
            </a:pPr>
            <a:r>
              <a:rPr lang="en-US" sz="1050" dirty="0">
                <a:solidFill>
                  <a:srgbClr val="E3F1EC"/>
                </a:solidFill>
                <a:latin typeface="Calibri" pitchFamily="34" charset="0"/>
                <a:ea typeface="Calibri" pitchFamily="34" charset="-122"/>
                <a:cs typeface="Calibri" pitchFamily="34" charset="-120"/>
              </a:rPr>
              <a:t>Mean wind carries air across the mean humidity gradient</a:t>
            </a:r>
            <a:endParaRPr lang="en-US" sz="1050" dirty="0"/>
          </a:p>
        </p:txBody>
      </p:sp>
      <p:sp>
        <p:nvSpPr>
          <p:cNvPr id="36" name="Text 34"/>
          <p:cNvSpPr txBox="1"/>
          <p:nvPr/>
        </p:nvSpPr>
        <p:spPr>
          <a:xfrm>
            <a:off x="548640" y="5989320"/>
            <a:ext cx="11064240" cy="274320"/>
          </a:xfrm>
          <a:prstGeom prst="rect">
            <a:avLst/>
          </a:prstGeom>
          <a:noFill/>
          <a:ln/>
        </p:spPr>
        <p:txBody>
          <a:bodyPr wrap="square" lIns="0" tIns="0" rIns="0" bIns="0" rtlCol="0" anchor="ctr"/>
          <a:lstStyle/>
          <a:p>
            <a:pPr marL="0" indent="0" algn="ctr">
              <a:buNone/>
            </a:pPr>
            <a:r>
              <a:rPr lang="en-US" sz="1300" b="1" dirty="0">
                <a:solidFill>
                  <a:srgbClr val="0B4F82"/>
                </a:solidFill>
                <a:latin typeface="Cambria" pitchFamily="34" charset="0"/>
                <a:ea typeface="Cambria" pitchFamily="34" charset="-122"/>
                <a:cs typeface="Cambria" pitchFamily="34" charset="-120"/>
              </a:rPr>
              <a:t>total = mean-flow + transient</a:t>
            </a:r>
            <a:r>
              <a:rPr lang="en-US" sz="1300" b="1" dirty="0">
                <a:solidFill>
                  <a:srgbClr val="1B2A38"/>
                </a:solidFill>
                <a:latin typeface="Cambria" pitchFamily="34" charset="0"/>
                <a:ea typeface="Cambria" pitchFamily="34" charset="-122"/>
                <a:cs typeface="Cambria" pitchFamily="34" charset="-120"/>
              </a:rPr>
              <a:t>          mean-flow = wind convergence + moisture advection</a:t>
            </a:r>
            <a:endParaRPr lang="en-US" sz="1300" dirty="0"/>
          </a:p>
        </p:txBody>
      </p:sp>
      <p:sp>
        <p:nvSpPr>
          <p:cNvPr id="37" name="Text 35"/>
          <p:cNvSpPr txBox="1"/>
          <p:nvPr/>
        </p:nvSpPr>
        <p:spPr>
          <a:xfrm>
            <a:off x="548640" y="6245352"/>
            <a:ext cx="11064240" cy="274320"/>
          </a:xfrm>
          <a:prstGeom prst="rect">
            <a:avLst/>
          </a:prstGeom>
          <a:noFill/>
          <a:ln/>
        </p:spPr>
        <p:txBody>
          <a:bodyPr wrap="square" lIns="0" tIns="0" rIns="0" bIns="0" rtlCol="0" anchor="ctr"/>
          <a:lstStyle/>
          <a:p>
            <a:pPr marL="0" indent="0" algn="ctr">
              <a:buNone/>
            </a:pPr>
            <a:r>
              <a:rPr lang="en-US" sz="950" i="1" dirty="0">
                <a:solidFill>
                  <a:srgbClr val="5B6B79"/>
                </a:solidFill>
                <a:latin typeface="Calibri" pitchFamily="34" charset="0"/>
                <a:ea typeface="Calibri" pitchFamily="34" charset="-122"/>
                <a:cs typeface="Calibri" pitchFamily="34" charset="-120"/>
              </a:rPr>
              <a:t>Wind and advection are built from VIDqmum (divergence of the mean flux); the mean-flow node uses DVIqmum (divergence of the integrated mean flux). The two differ by a small residual, so treat them as related, not identical.</a:t>
            </a:r>
            <a:endParaRPr lang="en-US" sz="950" dirty="0"/>
          </a:p>
        </p:txBody>
      </p:sp>
      <p:sp>
        <p:nvSpPr>
          <p:cNvPr id="38" name="Text 36"/>
          <p:cNvSpPr txBox="1"/>
          <p:nvPr/>
        </p:nvSpPr>
        <p:spPr>
          <a:xfrm>
            <a:off x="548640" y="6473952"/>
            <a:ext cx="8229600" cy="274320"/>
          </a:xfrm>
          <a:prstGeom prst="rect">
            <a:avLst/>
          </a:prstGeom>
          <a:noFill/>
          <a:ln/>
        </p:spPr>
        <p:txBody>
          <a:bodyPr wrap="square" lIns="0" tIns="0" rIns="0" bIns="0" rtlCol="0" anchor="ctr"/>
          <a:lstStyle/>
          <a:p>
            <a:pPr marL="0" indent="0">
              <a:buNone/>
            </a:pPr>
            <a:r>
              <a:rPr lang="en-US" sz="850" dirty="0">
                <a:solidFill>
                  <a:srgbClr val="5B6B79"/>
                </a:solidFill>
                <a:latin typeface="Calibri" pitchFamily="34" charset="0"/>
                <a:ea typeface="Calibri" pitchFamily="34" charset="-122"/>
                <a:cs typeface="Calibri" pitchFamily="34" charset="-120"/>
              </a:rPr>
              <a:t>ERA5 moisture-budget analysis  |  Mississippi River wet and dry extremes</a:t>
            </a:r>
            <a:endParaRPr lang="en-US" sz="850" dirty="0"/>
          </a:p>
        </p:txBody>
      </p:sp>
      <p:sp>
        <p:nvSpPr>
          <p:cNvPr id="39" name="Text 37"/>
          <p:cNvSpPr txBox="1"/>
          <p:nvPr/>
        </p:nvSpPr>
        <p:spPr>
          <a:xfrm>
            <a:off x="11091672" y="6473952"/>
            <a:ext cx="548640" cy="274320"/>
          </a:xfrm>
          <a:prstGeom prst="rect">
            <a:avLst/>
          </a:prstGeom>
          <a:noFill/>
          <a:ln/>
        </p:spPr>
        <p:txBody>
          <a:bodyPr wrap="square" lIns="0" tIns="0" rIns="0" bIns="0" rtlCol="0" anchor="ctr"/>
          <a:lstStyle/>
          <a:p>
            <a:pPr marL="0" indent="0" algn="r">
              <a:buNone/>
            </a:pPr>
            <a:r>
              <a:rPr lang="en-US" sz="900" dirty="0">
                <a:solidFill>
                  <a:srgbClr val="5B6B79"/>
                </a:solidFill>
                <a:latin typeface="Calibri" pitchFamily="34" charset="0"/>
                <a:ea typeface="Calibri" pitchFamily="34" charset="-122"/>
                <a:cs typeface="Calibri" pitchFamily="34" charset="-120"/>
              </a:rPr>
              <a:t>10</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11091672" cy="274320"/>
          </a:xfrm>
          <a:prstGeom prst="rect">
            <a:avLst/>
          </a:prstGeom>
          <a:noFill/>
          <a:ln/>
        </p:spPr>
        <p:txBody>
          <a:bodyPr wrap="square" lIns="0" tIns="0" rIns="0" bIns="0" rtlCol="0" anchor="ctr"/>
          <a:lstStyle/>
          <a:p>
            <a:pPr marL="0" indent="0">
              <a:buNone/>
            </a:pPr>
            <a:r>
              <a:rPr lang="en-US" sz="1200" b="1" kern="0" spc="200" dirty="0">
                <a:solidFill>
                  <a:srgbClr val="1C7293"/>
                </a:solidFill>
                <a:latin typeface="Calibri" pitchFamily="34" charset="0"/>
                <a:ea typeface="Calibri" pitchFamily="34" charset="-122"/>
                <a:cs typeface="Calibri" pitchFamily="34" charset="-120"/>
              </a:rPr>
              <a:t>WET DECOMPOSITION</a:t>
            </a:r>
            <a:endParaRPr lang="en-US" sz="1200" dirty="0"/>
          </a:p>
        </p:txBody>
      </p:sp>
      <p:sp>
        <p:nvSpPr>
          <p:cNvPr id="3" name="Text 1"/>
          <p:cNvSpPr txBox="1"/>
          <p:nvPr/>
        </p:nvSpPr>
        <p:spPr>
          <a:xfrm>
            <a:off x="548640" y="658368"/>
            <a:ext cx="11091672" cy="822960"/>
          </a:xfrm>
          <a:prstGeom prst="rect">
            <a:avLst/>
          </a:prstGeom>
          <a:noFill/>
          <a:ln/>
        </p:spPr>
        <p:txBody>
          <a:bodyPr wrap="square" lIns="0" tIns="0" rIns="0" bIns="0" rtlCol="0" anchor="ctr"/>
          <a:lstStyle/>
          <a:p>
            <a:pPr marL="0" indent="0">
              <a:lnSpc>
                <a:spcPts val="3400"/>
              </a:lnSpc>
              <a:buNone/>
            </a:pPr>
            <a:r>
              <a:rPr lang="en-US" sz="3000" b="1" dirty="0">
                <a:solidFill>
                  <a:srgbClr val="1B2A38"/>
                </a:solidFill>
                <a:latin typeface="Cambria" pitchFamily="34" charset="0"/>
                <a:ea typeface="Cambria" pitchFamily="34" charset="-122"/>
                <a:cs typeface="Cambria" pitchFamily="34" charset="-120"/>
              </a:rPr>
              <a:t>Mean-flow convergence leads; transients and advection add regional texture</a:t>
            </a:r>
            <a:endParaRPr lang="en-US" sz="3000" dirty="0"/>
          </a:p>
        </p:txBody>
      </p:sp>
      <p:sp>
        <p:nvSpPr>
          <p:cNvPr id="4" name="Shape 2"/>
          <p:cNvSpPr/>
          <p:nvPr/>
        </p:nvSpPr>
        <p:spPr>
          <a:xfrm>
            <a:off x="548640" y="1828800"/>
            <a:ext cx="3566160" cy="3246120"/>
          </a:xfrm>
          <a:prstGeom prst="roundRect">
            <a:avLst>
              <a:gd name="adj" fmla="val 2535"/>
            </a:avLst>
          </a:prstGeom>
          <a:solidFill>
            <a:srgbClr val="F1F6F9"/>
          </a:solidFill>
          <a:ln w="12700">
            <a:solidFill>
              <a:srgbClr val="D5E0E8"/>
            </a:solidFill>
            <a:prstDash val="solid"/>
          </a:ln>
          <a:effectLst>
            <a:outerShdw blurRad="63500" dist="25400" dir="5400000" algn="bl" rotWithShape="0">
              <a:srgbClr val="9AB0BF">
                <a:alpha val="28000"/>
              </a:srgbClr>
            </a:outerShdw>
          </a:effectLst>
        </p:spPr>
      </p:sp>
      <p:sp>
        <p:nvSpPr>
          <p:cNvPr id="5" name="Shape 3"/>
          <p:cNvSpPr/>
          <p:nvPr/>
        </p:nvSpPr>
        <p:spPr>
          <a:xfrm>
            <a:off x="822960" y="2057400"/>
            <a:ext cx="384048" cy="384048"/>
          </a:xfrm>
          <a:prstGeom prst="ellipse">
            <a:avLst/>
          </a:prstGeom>
          <a:solidFill>
            <a:srgbClr val="2E75B6"/>
          </a:solidFill>
          <a:ln/>
        </p:spPr>
      </p:sp>
      <p:sp>
        <p:nvSpPr>
          <p:cNvPr id="6" name="Text 4"/>
          <p:cNvSpPr txBox="1"/>
          <p:nvPr/>
        </p:nvSpPr>
        <p:spPr>
          <a:xfrm>
            <a:off x="822960" y="2057400"/>
            <a:ext cx="384048" cy="384048"/>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1</a:t>
            </a:r>
            <a:endParaRPr lang="en-US" sz="1600" dirty="0"/>
          </a:p>
        </p:txBody>
      </p:sp>
      <p:sp>
        <p:nvSpPr>
          <p:cNvPr id="7" name="Text 5"/>
          <p:cNvSpPr txBox="1"/>
          <p:nvPr/>
        </p:nvSpPr>
        <p:spPr>
          <a:xfrm>
            <a:off x="1325880" y="2029968"/>
            <a:ext cx="2651760" cy="685800"/>
          </a:xfrm>
          <a:prstGeom prst="rect">
            <a:avLst/>
          </a:prstGeom>
          <a:noFill/>
          <a:ln/>
        </p:spPr>
        <p:txBody>
          <a:bodyPr wrap="square" lIns="0" tIns="0" rIns="0" bIns="0" rtlCol="0" anchor="ctr"/>
          <a:lstStyle/>
          <a:p>
            <a:pPr marL="0" indent="0">
              <a:lnSpc>
                <a:spcPts val="1700"/>
              </a:lnSpc>
              <a:buNone/>
            </a:pPr>
            <a:r>
              <a:rPr lang="en-US" sz="1500" b="1" dirty="0">
                <a:solidFill>
                  <a:srgbClr val="1B2A38"/>
                </a:solidFill>
                <a:latin typeface="Cambria" pitchFamily="34" charset="0"/>
                <a:ea typeface="Cambria" pitchFamily="34" charset="-122"/>
                <a:cs typeface="Cambria" pitchFamily="34" charset="-120"/>
              </a:rPr>
              <a:t>Monthly-mean circulation</a:t>
            </a:r>
            <a:endParaRPr lang="en-US" sz="1500" dirty="0"/>
          </a:p>
        </p:txBody>
      </p:sp>
      <p:sp>
        <p:nvSpPr>
          <p:cNvPr id="8" name="Text 6"/>
          <p:cNvSpPr txBox="1"/>
          <p:nvPr/>
        </p:nvSpPr>
        <p:spPr>
          <a:xfrm>
            <a:off x="822960" y="2880360"/>
            <a:ext cx="3063240" cy="2057400"/>
          </a:xfrm>
          <a:prstGeom prst="rect">
            <a:avLst/>
          </a:prstGeom>
          <a:noFill/>
          <a:ln/>
        </p:spPr>
        <p:txBody>
          <a:bodyPr wrap="square" lIns="0" tIns="0" rIns="0" bIns="0" rtlCol="0" anchor="ctr"/>
          <a:lstStyle/>
          <a:p>
            <a:pPr marL="0" indent="0">
              <a:lnSpc>
                <a:spcPts val="1700"/>
              </a:lnSpc>
              <a:buNone/>
            </a:pPr>
            <a:r>
              <a:rPr lang="en-US" sz="1250" dirty="0">
                <a:solidFill>
                  <a:srgbClr val="1B2A38"/>
                </a:solidFill>
                <a:latin typeface="Calibri" pitchFamily="34" charset="0"/>
                <a:ea typeface="Calibri" pitchFamily="34" charset="-122"/>
                <a:cs typeface="Calibri" pitchFamily="34" charset="-120"/>
              </a:rPr>
              <a:t>Positive in all seven basins. The wind-convergence component is significantly positive everywhere, so wet episodes occur in a circulation state that gathers moisture more effectively over the whole system.</a:t>
            </a:r>
            <a:endParaRPr lang="en-US" sz="1250" dirty="0"/>
          </a:p>
        </p:txBody>
      </p:sp>
      <p:sp>
        <p:nvSpPr>
          <p:cNvPr id="9" name="Shape 7"/>
          <p:cNvSpPr/>
          <p:nvPr/>
        </p:nvSpPr>
        <p:spPr>
          <a:xfrm>
            <a:off x="4297680" y="1828800"/>
            <a:ext cx="3566160" cy="3246120"/>
          </a:xfrm>
          <a:prstGeom prst="roundRect">
            <a:avLst>
              <a:gd name="adj" fmla="val 2535"/>
            </a:avLst>
          </a:prstGeom>
          <a:solidFill>
            <a:srgbClr val="EAF1F6"/>
          </a:solidFill>
          <a:ln w="12700">
            <a:solidFill>
              <a:srgbClr val="D5E0E8"/>
            </a:solidFill>
            <a:prstDash val="solid"/>
          </a:ln>
          <a:effectLst>
            <a:outerShdw blurRad="63500" dist="25400" dir="5400000" algn="bl" rotWithShape="0">
              <a:srgbClr val="9AB0BF">
                <a:alpha val="28000"/>
              </a:srgbClr>
            </a:outerShdw>
          </a:effectLst>
        </p:spPr>
      </p:sp>
      <p:sp>
        <p:nvSpPr>
          <p:cNvPr id="10" name="Shape 8"/>
          <p:cNvSpPr/>
          <p:nvPr/>
        </p:nvSpPr>
        <p:spPr>
          <a:xfrm>
            <a:off x="4572000" y="2057400"/>
            <a:ext cx="384048" cy="384048"/>
          </a:xfrm>
          <a:prstGeom prst="ellipse">
            <a:avLst/>
          </a:prstGeom>
          <a:solidFill>
            <a:srgbClr val="1C7293"/>
          </a:solidFill>
          <a:ln/>
        </p:spPr>
      </p:sp>
      <p:sp>
        <p:nvSpPr>
          <p:cNvPr id="11" name="Text 9"/>
          <p:cNvSpPr txBox="1"/>
          <p:nvPr/>
        </p:nvSpPr>
        <p:spPr>
          <a:xfrm>
            <a:off x="4572000" y="2057400"/>
            <a:ext cx="384048" cy="384048"/>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2</a:t>
            </a:r>
            <a:endParaRPr lang="en-US" sz="1600" dirty="0"/>
          </a:p>
        </p:txBody>
      </p:sp>
      <p:sp>
        <p:nvSpPr>
          <p:cNvPr id="12" name="Text 10"/>
          <p:cNvSpPr txBox="1"/>
          <p:nvPr/>
        </p:nvSpPr>
        <p:spPr>
          <a:xfrm>
            <a:off x="5074920" y="2029968"/>
            <a:ext cx="2651760" cy="685800"/>
          </a:xfrm>
          <a:prstGeom prst="rect">
            <a:avLst/>
          </a:prstGeom>
          <a:noFill/>
          <a:ln/>
        </p:spPr>
        <p:txBody>
          <a:bodyPr wrap="square" lIns="0" tIns="0" rIns="0" bIns="0" rtlCol="0" anchor="ctr"/>
          <a:lstStyle/>
          <a:p>
            <a:pPr marL="0" indent="0">
              <a:lnSpc>
                <a:spcPts val="1700"/>
              </a:lnSpc>
              <a:buNone/>
            </a:pPr>
            <a:r>
              <a:rPr lang="en-US" sz="1500" b="1" dirty="0">
                <a:solidFill>
                  <a:srgbClr val="1B2A38"/>
                </a:solidFill>
                <a:latin typeface="Cambria" pitchFamily="34" charset="0"/>
                <a:ea typeface="Cambria" pitchFamily="34" charset="-122"/>
                <a:cs typeface="Cambria" pitchFamily="34" charset="-120"/>
              </a:rPr>
              <a:t>Transient transport</a:t>
            </a:r>
            <a:endParaRPr lang="en-US" sz="1500" dirty="0"/>
          </a:p>
        </p:txBody>
      </p:sp>
      <p:sp>
        <p:nvSpPr>
          <p:cNvPr id="13" name="Text 11"/>
          <p:cNvSpPr txBox="1"/>
          <p:nvPr/>
        </p:nvSpPr>
        <p:spPr>
          <a:xfrm>
            <a:off x="4572000" y="2880360"/>
            <a:ext cx="3063240" cy="2057400"/>
          </a:xfrm>
          <a:prstGeom prst="rect">
            <a:avLst/>
          </a:prstGeom>
          <a:noFill/>
          <a:ln/>
        </p:spPr>
        <p:txBody>
          <a:bodyPr wrap="square" lIns="0" tIns="0" rIns="0" bIns="0" rtlCol="0" anchor="ctr"/>
          <a:lstStyle/>
          <a:p>
            <a:pPr marL="0" indent="0">
              <a:lnSpc>
                <a:spcPts val="1700"/>
              </a:lnSpc>
              <a:buNone/>
            </a:pPr>
            <a:r>
              <a:rPr lang="en-US" sz="1250" dirty="0">
                <a:solidFill>
                  <a:srgbClr val="1B2A38"/>
                </a:solidFill>
                <a:latin typeface="Calibri" pitchFamily="34" charset="0"/>
                <a:ea typeface="Calibri" pitchFamily="34" charset="-122"/>
                <a:cs typeface="Calibri" pitchFamily="34" charset="-120"/>
              </a:rPr>
              <a:t>Significant in Upper Mississippi, Missouri and Arkansas-White. In Lower Mississippi, Ohio and Tennessee the transient mean is not distinguishable from zero, so those composites are mean-flow dominated.</a:t>
            </a:r>
            <a:endParaRPr lang="en-US" sz="1250" dirty="0"/>
          </a:p>
        </p:txBody>
      </p:sp>
      <p:sp>
        <p:nvSpPr>
          <p:cNvPr id="14" name="Shape 12"/>
          <p:cNvSpPr/>
          <p:nvPr/>
        </p:nvSpPr>
        <p:spPr>
          <a:xfrm>
            <a:off x="8046720" y="1828800"/>
            <a:ext cx="3566160" cy="3246120"/>
          </a:xfrm>
          <a:prstGeom prst="roundRect">
            <a:avLst>
              <a:gd name="adj" fmla="val 2535"/>
            </a:avLst>
          </a:prstGeom>
          <a:solidFill>
            <a:srgbClr val="F1F6F9"/>
          </a:solidFill>
          <a:ln w="12700">
            <a:solidFill>
              <a:srgbClr val="D5E0E8"/>
            </a:solidFill>
            <a:prstDash val="solid"/>
          </a:ln>
          <a:effectLst>
            <a:outerShdw blurRad="63500" dist="25400" dir="5400000" algn="bl" rotWithShape="0">
              <a:srgbClr val="9AB0BF">
                <a:alpha val="28000"/>
              </a:srgbClr>
            </a:outerShdw>
          </a:effectLst>
        </p:spPr>
      </p:sp>
      <p:sp>
        <p:nvSpPr>
          <p:cNvPr id="15" name="Shape 13"/>
          <p:cNvSpPr/>
          <p:nvPr/>
        </p:nvSpPr>
        <p:spPr>
          <a:xfrm>
            <a:off x="8321040" y="2057400"/>
            <a:ext cx="384048" cy="384048"/>
          </a:xfrm>
          <a:prstGeom prst="ellipse">
            <a:avLst/>
          </a:prstGeom>
          <a:solidFill>
            <a:srgbClr val="B5651D"/>
          </a:solidFill>
          <a:ln/>
        </p:spPr>
      </p:sp>
      <p:sp>
        <p:nvSpPr>
          <p:cNvPr id="16" name="Text 14"/>
          <p:cNvSpPr txBox="1"/>
          <p:nvPr/>
        </p:nvSpPr>
        <p:spPr>
          <a:xfrm>
            <a:off x="8321040" y="2057400"/>
            <a:ext cx="384048" cy="384048"/>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3</a:t>
            </a:r>
            <a:endParaRPr lang="en-US" sz="1600" dirty="0"/>
          </a:p>
        </p:txBody>
      </p:sp>
      <p:sp>
        <p:nvSpPr>
          <p:cNvPr id="17" name="Text 15"/>
          <p:cNvSpPr txBox="1"/>
          <p:nvPr/>
        </p:nvSpPr>
        <p:spPr>
          <a:xfrm>
            <a:off x="8823960" y="2029968"/>
            <a:ext cx="2651760" cy="685800"/>
          </a:xfrm>
          <a:prstGeom prst="rect">
            <a:avLst/>
          </a:prstGeom>
          <a:noFill/>
          <a:ln/>
        </p:spPr>
        <p:txBody>
          <a:bodyPr wrap="square" lIns="0" tIns="0" rIns="0" bIns="0" rtlCol="0" anchor="ctr"/>
          <a:lstStyle/>
          <a:p>
            <a:pPr marL="0" indent="0">
              <a:lnSpc>
                <a:spcPts val="1700"/>
              </a:lnSpc>
              <a:buNone/>
            </a:pPr>
            <a:r>
              <a:rPr lang="en-US" sz="1500" b="1" dirty="0">
                <a:solidFill>
                  <a:srgbClr val="1B2A38"/>
                </a:solidFill>
                <a:latin typeface="Cambria" pitchFamily="34" charset="0"/>
                <a:ea typeface="Cambria" pitchFamily="34" charset="-122"/>
                <a:cs typeface="Cambria" pitchFamily="34" charset="-120"/>
              </a:rPr>
              <a:t>Moisture advection</a:t>
            </a:r>
            <a:endParaRPr lang="en-US" sz="1500" dirty="0"/>
          </a:p>
        </p:txBody>
      </p:sp>
      <p:sp>
        <p:nvSpPr>
          <p:cNvPr id="18" name="Text 16"/>
          <p:cNvSpPr txBox="1"/>
          <p:nvPr/>
        </p:nvSpPr>
        <p:spPr>
          <a:xfrm>
            <a:off x="8321040" y="2880360"/>
            <a:ext cx="3063240" cy="2057400"/>
          </a:xfrm>
          <a:prstGeom prst="rect">
            <a:avLst/>
          </a:prstGeom>
          <a:noFill/>
          <a:ln/>
        </p:spPr>
        <p:txBody>
          <a:bodyPr wrap="square" lIns="0" tIns="0" rIns="0" bIns="0" rtlCol="0" anchor="ctr"/>
          <a:lstStyle/>
          <a:p>
            <a:pPr marL="0" indent="0">
              <a:lnSpc>
                <a:spcPts val="1700"/>
              </a:lnSpc>
              <a:buNone/>
            </a:pPr>
            <a:r>
              <a:rPr lang="en-US" sz="1250" dirty="0">
                <a:solidFill>
                  <a:srgbClr val="1B2A38"/>
                </a:solidFill>
                <a:latin typeface="Calibri" pitchFamily="34" charset="0"/>
                <a:ea typeface="Calibri" pitchFamily="34" charset="-122"/>
                <a:cs typeface="Calibri" pitchFamily="34" charset="-120"/>
              </a:rPr>
              <a:t>Significantly positive in Lower Mississippi, Ohio and Tennessee: there the wet circulation not only converges air but imports anomalously moist air into the basin.</a:t>
            </a:r>
            <a:endParaRPr lang="en-US" sz="1250" dirty="0"/>
          </a:p>
        </p:txBody>
      </p:sp>
      <p:sp>
        <p:nvSpPr>
          <p:cNvPr id="19" name="Text 17"/>
          <p:cNvSpPr txBox="1"/>
          <p:nvPr/>
        </p:nvSpPr>
        <p:spPr>
          <a:xfrm>
            <a:off x="548640" y="5257800"/>
            <a:ext cx="11064240" cy="822960"/>
          </a:xfrm>
          <a:prstGeom prst="rect">
            <a:avLst/>
          </a:prstGeom>
          <a:noFill/>
          <a:ln/>
        </p:spPr>
        <p:txBody>
          <a:bodyPr wrap="square" lIns="0" tIns="0" rIns="0" bIns="0" rtlCol="0" anchor="ctr"/>
          <a:lstStyle/>
          <a:p>
            <a:pPr marL="0" indent="0">
              <a:lnSpc>
                <a:spcPts val="1900"/>
              </a:lnSpc>
              <a:buNone/>
            </a:pPr>
            <a:r>
              <a:rPr lang="en-US" sz="1400" i="1" dirty="0">
                <a:solidFill>
                  <a:srgbClr val="5B6B79"/>
                </a:solidFill>
                <a:latin typeface="Calibri" pitchFamily="34" charset="0"/>
                <a:ea typeface="Calibri" pitchFamily="34" charset="-122"/>
                <a:cs typeface="Calibri" pitchFamily="34" charset="-120"/>
              </a:rPr>
              <a:t>One mechanism does not operate everywhere. Basin-wide wet periods combine a broadly enhanced mean-flow convergence with geographically varying help from transient storms and moisture advection.</a:t>
            </a:r>
            <a:endParaRPr lang="en-US" sz="1400" dirty="0"/>
          </a:p>
        </p:txBody>
      </p:sp>
      <p:sp>
        <p:nvSpPr>
          <p:cNvPr id="20" name="Text 18"/>
          <p:cNvSpPr txBox="1"/>
          <p:nvPr/>
        </p:nvSpPr>
        <p:spPr>
          <a:xfrm>
            <a:off x="548640" y="6473952"/>
            <a:ext cx="8229600" cy="274320"/>
          </a:xfrm>
          <a:prstGeom prst="rect">
            <a:avLst/>
          </a:prstGeom>
          <a:noFill/>
          <a:ln/>
        </p:spPr>
        <p:txBody>
          <a:bodyPr wrap="square" lIns="0" tIns="0" rIns="0" bIns="0" rtlCol="0" anchor="ctr"/>
          <a:lstStyle/>
          <a:p>
            <a:pPr marL="0" indent="0">
              <a:buNone/>
            </a:pPr>
            <a:r>
              <a:rPr lang="en-US" sz="850" dirty="0">
                <a:solidFill>
                  <a:srgbClr val="5B6B79"/>
                </a:solidFill>
                <a:latin typeface="Calibri" pitchFamily="34" charset="0"/>
                <a:ea typeface="Calibri" pitchFamily="34" charset="-122"/>
                <a:cs typeface="Calibri" pitchFamily="34" charset="-120"/>
              </a:rPr>
              <a:t>ERA5 moisture-budget analysis  |  Mississippi River wet and dry extremes</a:t>
            </a:r>
            <a:endParaRPr lang="en-US" sz="850" dirty="0"/>
          </a:p>
        </p:txBody>
      </p:sp>
      <p:sp>
        <p:nvSpPr>
          <p:cNvPr id="21" name="Text 19"/>
          <p:cNvSpPr txBox="1"/>
          <p:nvPr/>
        </p:nvSpPr>
        <p:spPr>
          <a:xfrm>
            <a:off x="11091672" y="6473952"/>
            <a:ext cx="548640" cy="274320"/>
          </a:xfrm>
          <a:prstGeom prst="rect">
            <a:avLst/>
          </a:prstGeom>
          <a:noFill/>
          <a:ln/>
        </p:spPr>
        <p:txBody>
          <a:bodyPr wrap="square" lIns="0" tIns="0" rIns="0" bIns="0" rtlCol="0" anchor="ctr"/>
          <a:lstStyle/>
          <a:p>
            <a:pPr marL="0" indent="0" algn="r">
              <a:buNone/>
            </a:pPr>
            <a:r>
              <a:rPr lang="en-US" sz="900" dirty="0">
                <a:solidFill>
                  <a:srgbClr val="5B6B79"/>
                </a:solidFill>
                <a:latin typeface="Calibri" pitchFamily="34" charset="0"/>
                <a:ea typeface="Calibri" pitchFamily="34" charset="-122"/>
                <a:cs typeface="Calibri" pitchFamily="34" charset="-120"/>
              </a:rPr>
              <a:t>11</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11091672" cy="274320"/>
          </a:xfrm>
          <a:prstGeom prst="rect">
            <a:avLst/>
          </a:prstGeom>
          <a:noFill/>
          <a:ln/>
        </p:spPr>
        <p:txBody>
          <a:bodyPr wrap="square" lIns="0" tIns="0" rIns="0" bIns="0" rtlCol="0" anchor="ctr"/>
          <a:lstStyle/>
          <a:p>
            <a:pPr marL="0" indent="0">
              <a:buNone/>
            </a:pPr>
            <a:r>
              <a:rPr lang="en-US" sz="1200" b="1" kern="0" spc="200" dirty="0">
                <a:solidFill>
                  <a:srgbClr val="2E75B6"/>
                </a:solidFill>
                <a:latin typeface="Calibri" pitchFamily="34" charset="0"/>
                <a:ea typeface="Calibri" pitchFamily="34" charset="-122"/>
                <a:cs typeface="Calibri" pitchFamily="34" charset="-120"/>
              </a:rPr>
              <a:t>WET DECOMPOSITION  |  FIGURE</a:t>
            </a:r>
            <a:endParaRPr lang="en-US" sz="1200" dirty="0"/>
          </a:p>
        </p:txBody>
      </p:sp>
      <p:sp>
        <p:nvSpPr>
          <p:cNvPr id="3" name="Text 1"/>
          <p:cNvSpPr txBox="1"/>
          <p:nvPr/>
        </p:nvSpPr>
        <p:spPr>
          <a:xfrm>
            <a:off x="548640" y="658368"/>
            <a:ext cx="11091672" cy="822960"/>
          </a:xfrm>
          <a:prstGeom prst="rect">
            <a:avLst/>
          </a:prstGeom>
          <a:noFill/>
          <a:ln/>
        </p:spPr>
        <p:txBody>
          <a:bodyPr wrap="square" lIns="0" tIns="0" rIns="0" bIns="0" rtlCol="0" anchor="ctr"/>
          <a:lstStyle/>
          <a:p>
            <a:pPr marL="0" indent="0">
              <a:lnSpc>
                <a:spcPts val="3400"/>
              </a:lnSpc>
              <a:buNone/>
            </a:pPr>
            <a:r>
              <a:rPr lang="en-US" sz="3000" b="1" dirty="0">
                <a:solidFill>
                  <a:srgbClr val="1B2A38"/>
                </a:solidFill>
                <a:latin typeface="Cambria" pitchFamily="34" charset="0"/>
                <a:ea typeface="Cambria" pitchFamily="34" charset="-122"/>
                <a:cs typeface="Cambria" pitchFamily="34" charset="-120"/>
              </a:rPr>
              <a:t>Where the wet moisture lands, term by term</a:t>
            </a:r>
            <a:endParaRPr lang="en-US" sz="3000" dirty="0"/>
          </a:p>
        </p:txBody>
      </p:sp>
      <p:sp>
        <p:nvSpPr>
          <p:cNvPr id="4" name="Shape 2"/>
          <p:cNvSpPr/>
          <p:nvPr/>
        </p:nvSpPr>
        <p:spPr>
          <a:xfrm>
            <a:off x="512064" y="2112264"/>
            <a:ext cx="6108192" cy="3557016"/>
          </a:xfrm>
          <a:prstGeom prst="rect">
            <a:avLst/>
          </a:prstGeom>
          <a:solidFill>
            <a:srgbClr val="FFFFFF"/>
          </a:solidFill>
          <a:ln w="12700">
            <a:solidFill>
              <a:srgbClr val="D5E0E8"/>
            </a:solidFill>
            <a:prstDash val="solid"/>
          </a:ln>
          <a:effectLst>
            <a:outerShdw blurRad="76200" dist="25400" dir="5400000" algn="bl" rotWithShape="0">
              <a:srgbClr val="9AB0BF">
                <a:alpha val="30000"/>
              </a:srgbClr>
            </a:outerShdw>
          </a:effectLst>
        </p:spPr>
      </p:sp>
      <p:pic>
        <p:nvPicPr>
          <p:cNvPr id="5" name="Image 0" descr="/home/claude/figs/10_MB_wet3_all_basins_heatmap.png"/>
          <p:cNvPicPr>
            <a:picLocks noChangeAspect="1"/>
          </p:cNvPicPr>
          <p:nvPr/>
        </p:nvPicPr>
        <p:blipFill>
          <a:blip r:embed="rId3"/>
          <a:stretch>
            <a:fillRect/>
          </a:stretch>
        </p:blipFill>
        <p:spPr>
          <a:xfrm>
            <a:off x="548640" y="2148840"/>
            <a:ext cx="6035040" cy="3483864"/>
          </a:xfrm>
          <a:prstGeom prst="rect">
            <a:avLst/>
          </a:prstGeom>
        </p:spPr>
      </p:pic>
      <p:sp>
        <p:nvSpPr>
          <p:cNvPr id="6" name="Text 3"/>
          <p:cNvSpPr txBox="1"/>
          <p:nvPr/>
        </p:nvSpPr>
        <p:spPr>
          <a:xfrm>
            <a:off x="548640" y="5724144"/>
            <a:ext cx="6035040" cy="457200"/>
          </a:xfrm>
          <a:prstGeom prst="rect">
            <a:avLst/>
          </a:prstGeom>
          <a:noFill/>
          <a:ln/>
        </p:spPr>
        <p:txBody>
          <a:bodyPr wrap="square" lIns="0" tIns="0" rIns="0" bIns="0" rtlCol="0" anchor="ctr"/>
          <a:lstStyle/>
          <a:p>
            <a:pPr marL="0" indent="0">
              <a:lnSpc>
                <a:spcPts val="1300"/>
              </a:lnSpc>
              <a:buNone/>
            </a:pPr>
            <a:r>
              <a:rPr lang="en-US" sz="1000" i="1" dirty="0">
                <a:solidFill>
                  <a:srgbClr val="5B6B79"/>
                </a:solidFill>
                <a:latin typeface="Calibri" pitchFamily="34" charset="0"/>
                <a:ea typeface="Calibri" pitchFamily="34" charset="-122"/>
                <a:cs typeface="Calibri" pitchFamily="34" charset="-120"/>
              </a:rPr>
              <a:t>Accumulated moisture-budget contributions over the 3-month wet window (mm), by basin (rows) and term (columns).</a:t>
            </a:r>
            <a:endParaRPr lang="en-US" sz="1000" dirty="0"/>
          </a:p>
        </p:txBody>
      </p:sp>
      <p:sp>
        <p:nvSpPr>
          <p:cNvPr id="7" name="Shape 4"/>
          <p:cNvSpPr/>
          <p:nvPr/>
        </p:nvSpPr>
        <p:spPr>
          <a:xfrm>
            <a:off x="6903720" y="1783080"/>
            <a:ext cx="4709160" cy="4343400"/>
          </a:xfrm>
          <a:prstGeom prst="roundRect">
            <a:avLst>
              <a:gd name="adj" fmla="val 1895"/>
            </a:avLst>
          </a:prstGeom>
          <a:solidFill>
            <a:srgbClr val="F1F6F9"/>
          </a:solidFill>
          <a:ln w="12700">
            <a:solidFill>
              <a:srgbClr val="D5E0E8"/>
            </a:solidFill>
            <a:prstDash val="solid"/>
          </a:ln>
          <a:effectLst>
            <a:outerShdw blurRad="63500" dist="25400" dir="5400000" algn="bl" rotWithShape="0">
              <a:srgbClr val="9AB0BF">
                <a:alpha val="28000"/>
              </a:srgbClr>
            </a:outerShdw>
          </a:effectLst>
        </p:spPr>
      </p:sp>
      <p:sp>
        <p:nvSpPr>
          <p:cNvPr id="8" name="Text 5"/>
          <p:cNvSpPr txBox="1"/>
          <p:nvPr/>
        </p:nvSpPr>
        <p:spPr>
          <a:xfrm>
            <a:off x="7178040" y="1947672"/>
            <a:ext cx="4160520" cy="457200"/>
          </a:xfrm>
          <a:prstGeom prst="rect">
            <a:avLst/>
          </a:prstGeom>
          <a:noFill/>
          <a:ln/>
        </p:spPr>
        <p:txBody>
          <a:bodyPr wrap="square" lIns="0" tIns="0" rIns="0" bIns="0" rtlCol="0" anchor="ctr"/>
          <a:lstStyle/>
          <a:p>
            <a:pPr marL="0" indent="0">
              <a:lnSpc>
                <a:spcPts val="1800"/>
              </a:lnSpc>
              <a:buNone/>
            </a:pPr>
            <a:r>
              <a:rPr lang="en-US" sz="1600" b="1" dirty="0">
                <a:solidFill>
                  <a:srgbClr val="2E75B6"/>
                </a:solidFill>
                <a:latin typeface="Cambria" pitchFamily="34" charset="0"/>
                <a:ea typeface="Cambria" pitchFamily="34" charset="-122"/>
                <a:cs typeface="Cambria" pitchFamily="34" charset="-120"/>
              </a:rPr>
              <a:t>Reading the grid</a:t>
            </a:r>
            <a:endParaRPr lang="en-US" sz="1600" dirty="0"/>
          </a:p>
        </p:txBody>
      </p:sp>
      <p:sp>
        <p:nvSpPr>
          <p:cNvPr id="9" name="Text 6"/>
          <p:cNvSpPr txBox="1"/>
          <p:nvPr/>
        </p:nvSpPr>
        <p:spPr>
          <a:xfrm>
            <a:off x="7178040" y="2432304"/>
            <a:ext cx="4206240" cy="2514600"/>
          </a:xfrm>
          <a:prstGeom prst="rect">
            <a:avLst/>
          </a:prstGeom>
          <a:noFill/>
          <a:ln/>
        </p:spPr>
        <p:txBody>
          <a:bodyPr wrap="square" lIns="0" tIns="0" rIns="0" bIns="0" rtlCol="0" anchor="t"/>
          <a:lstStyle/>
          <a:p>
            <a:pPr marL="165100" indent="-165100">
              <a:lnSpc>
                <a:spcPts val="1500"/>
              </a:lnSpc>
              <a:spcAft>
                <a:spcPts val="800"/>
              </a:spcAft>
              <a:buSzPct val="100000"/>
              <a:buChar char="•"/>
            </a:pPr>
            <a:r>
              <a:rPr lang="en-US" sz="1200" dirty="0">
                <a:solidFill>
                  <a:srgbClr val="1B2A38"/>
                </a:solidFill>
                <a:latin typeface="Calibri" pitchFamily="34" charset="0"/>
                <a:ea typeface="Calibri" pitchFamily="34" charset="-122"/>
                <a:cs typeface="Calibri" pitchFamily="34" charset="-120"/>
              </a:rPr>
              <a:t>Brighter cells mark larger accumulated moisture supply during wet episodes.</a:t>
            </a:r>
            <a:endParaRPr lang="en-US" sz="1200" dirty="0"/>
          </a:p>
          <a:p>
            <a:pPr marL="165100" indent="-165100">
              <a:lnSpc>
                <a:spcPts val="1500"/>
              </a:lnSpc>
              <a:spcAft>
                <a:spcPts val="800"/>
              </a:spcAft>
              <a:buSzPct val="100000"/>
              <a:buChar char="•"/>
            </a:pPr>
            <a:r>
              <a:rPr lang="en-US" sz="1200" dirty="0">
                <a:solidFill>
                  <a:srgbClr val="1B2A38"/>
                </a:solidFill>
                <a:latin typeface="Calibri" pitchFamily="34" charset="0"/>
                <a:ea typeface="Calibri" pitchFamily="34" charset="-122"/>
                <a:cs typeface="Calibri" pitchFamily="34" charset="-120"/>
              </a:rPr>
              <a:t>Total convergence is largest in the bright Red and Lower Mississippi rows, the downstream end of the system.</a:t>
            </a:r>
            <a:endParaRPr lang="en-US" sz="1200" dirty="0"/>
          </a:p>
          <a:p>
            <a:pPr marL="165100" indent="-165100">
              <a:lnSpc>
                <a:spcPts val="1500"/>
              </a:lnSpc>
              <a:spcAft>
                <a:spcPts val="800"/>
              </a:spcAft>
              <a:buSzPct val="100000"/>
              <a:buChar char="•"/>
            </a:pPr>
            <a:r>
              <a:rPr lang="en-US" sz="1200" dirty="0">
                <a:solidFill>
                  <a:srgbClr val="1B2A38"/>
                </a:solidFill>
                <a:latin typeface="Calibri" pitchFamily="34" charset="0"/>
                <a:ea typeface="Calibri" pitchFamily="34" charset="-122"/>
                <a:cs typeface="Calibri" pitchFamily="34" charset="-120"/>
              </a:rPr>
              <a:t>Mean-flow convergence carries the southern basins; it is the dominant column for Lower Mississippi and Red.</a:t>
            </a:r>
            <a:endParaRPr lang="en-US" sz="1200" dirty="0"/>
          </a:p>
          <a:p>
            <a:pPr marL="165100" indent="-165100">
              <a:lnSpc>
                <a:spcPts val="1500"/>
              </a:lnSpc>
              <a:spcAft>
                <a:spcPts val="800"/>
              </a:spcAft>
              <a:buSzPct val="100000"/>
              <a:buChar char="•"/>
            </a:pPr>
            <a:r>
              <a:rPr lang="en-US" sz="1200" dirty="0">
                <a:solidFill>
                  <a:srgbClr val="1B2A38"/>
                </a:solidFill>
                <a:latin typeface="Calibri" pitchFamily="34" charset="0"/>
                <a:ea typeface="Calibri" pitchFamily="34" charset="-122"/>
                <a:cs typeface="Calibri" pitchFamily="34" charset="-120"/>
              </a:rPr>
              <a:t>Transient convergence is comparatively muted downstream (the dark Lower Mississippi cell) yet contributes upstream and in Tennessee.</a:t>
            </a:r>
            <a:endParaRPr lang="en-US" sz="1200" dirty="0"/>
          </a:p>
        </p:txBody>
      </p:sp>
      <p:sp>
        <p:nvSpPr>
          <p:cNvPr id="10" name="Shape 7"/>
          <p:cNvSpPr/>
          <p:nvPr/>
        </p:nvSpPr>
        <p:spPr>
          <a:xfrm>
            <a:off x="7178040" y="5074920"/>
            <a:ext cx="4160520" cy="0"/>
          </a:xfrm>
          <a:prstGeom prst="line">
            <a:avLst/>
          </a:prstGeom>
          <a:noFill/>
          <a:ln w="12700">
            <a:solidFill>
              <a:srgbClr val="D5E0E8"/>
            </a:solidFill>
            <a:prstDash val="solid"/>
          </a:ln>
        </p:spPr>
      </p:sp>
      <p:sp>
        <p:nvSpPr>
          <p:cNvPr id="11" name="Text 8"/>
          <p:cNvSpPr txBox="1"/>
          <p:nvPr/>
        </p:nvSpPr>
        <p:spPr>
          <a:xfrm>
            <a:off x="7178040" y="5148072"/>
            <a:ext cx="4206240" cy="914400"/>
          </a:xfrm>
          <a:prstGeom prst="rect">
            <a:avLst/>
          </a:prstGeom>
          <a:noFill/>
          <a:ln/>
        </p:spPr>
        <p:txBody>
          <a:bodyPr wrap="square" lIns="0" tIns="0" rIns="0" bIns="0" rtlCol="0" anchor="ctr"/>
          <a:lstStyle/>
          <a:p>
            <a:pPr marL="0" indent="0">
              <a:lnSpc>
                <a:spcPts val="1400"/>
              </a:lnSpc>
              <a:buNone/>
            </a:pPr>
            <a:r>
              <a:rPr lang="en-US" sz="1050" i="1" dirty="0">
                <a:solidFill>
                  <a:srgbClr val="5B6B79"/>
                </a:solidFill>
                <a:latin typeface="Calibri" pitchFamily="34" charset="0"/>
                <a:ea typeface="Calibri" pitchFamily="34" charset="-122"/>
                <a:cs typeface="Calibri" pitchFamily="34" charset="-120"/>
              </a:rPr>
              <a:t>These are accumulated totals over the window, not anomalies. The departure-from-normal signal is the wet anomaly bar chart two slides earlier.</a:t>
            </a:r>
            <a:endParaRPr lang="en-US" sz="1050" dirty="0"/>
          </a:p>
        </p:txBody>
      </p:sp>
      <p:sp>
        <p:nvSpPr>
          <p:cNvPr id="12" name="Text 9"/>
          <p:cNvSpPr txBox="1"/>
          <p:nvPr/>
        </p:nvSpPr>
        <p:spPr>
          <a:xfrm>
            <a:off x="548640" y="6473952"/>
            <a:ext cx="8229600" cy="274320"/>
          </a:xfrm>
          <a:prstGeom prst="rect">
            <a:avLst/>
          </a:prstGeom>
          <a:noFill/>
          <a:ln/>
        </p:spPr>
        <p:txBody>
          <a:bodyPr wrap="square" lIns="0" tIns="0" rIns="0" bIns="0" rtlCol="0" anchor="ctr"/>
          <a:lstStyle/>
          <a:p>
            <a:pPr marL="0" indent="0">
              <a:buNone/>
            </a:pPr>
            <a:r>
              <a:rPr lang="en-US" sz="850" dirty="0">
                <a:solidFill>
                  <a:srgbClr val="5B6B79"/>
                </a:solidFill>
                <a:latin typeface="Calibri" pitchFamily="34" charset="0"/>
                <a:ea typeface="Calibri" pitchFamily="34" charset="-122"/>
                <a:cs typeface="Calibri" pitchFamily="34" charset="-120"/>
              </a:rPr>
              <a:t>ERA5 moisture-budget analysis  |  Mississippi River wet and dry extremes</a:t>
            </a:r>
            <a:endParaRPr lang="en-US" sz="850" dirty="0"/>
          </a:p>
        </p:txBody>
      </p:sp>
      <p:sp>
        <p:nvSpPr>
          <p:cNvPr id="13" name="Text 10"/>
          <p:cNvSpPr txBox="1"/>
          <p:nvPr/>
        </p:nvSpPr>
        <p:spPr>
          <a:xfrm>
            <a:off x="11091672" y="6473952"/>
            <a:ext cx="548640" cy="274320"/>
          </a:xfrm>
          <a:prstGeom prst="rect">
            <a:avLst/>
          </a:prstGeom>
          <a:noFill/>
          <a:ln/>
        </p:spPr>
        <p:txBody>
          <a:bodyPr wrap="square" lIns="0" tIns="0" rIns="0" bIns="0" rtlCol="0" anchor="ctr"/>
          <a:lstStyle/>
          <a:p>
            <a:pPr marL="0" indent="0" algn="r">
              <a:buNone/>
            </a:pPr>
            <a:r>
              <a:rPr lang="en-US" sz="900" dirty="0">
                <a:solidFill>
                  <a:srgbClr val="5B6B79"/>
                </a:solidFill>
                <a:latin typeface="Calibri" pitchFamily="34" charset="0"/>
                <a:ea typeface="Calibri" pitchFamily="34" charset="-122"/>
                <a:cs typeface="Calibri" pitchFamily="34" charset="-120"/>
              </a:rPr>
              <a:t>12</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11091672" cy="274320"/>
          </a:xfrm>
          <a:prstGeom prst="rect">
            <a:avLst/>
          </a:prstGeom>
          <a:noFill/>
          <a:ln/>
        </p:spPr>
        <p:txBody>
          <a:bodyPr wrap="square" lIns="0" tIns="0" rIns="0" bIns="0" rtlCol="0" anchor="ctr"/>
          <a:lstStyle/>
          <a:p>
            <a:pPr marL="0" indent="0">
              <a:buNone/>
            </a:pPr>
            <a:r>
              <a:rPr lang="en-US" sz="1200" b="1" kern="0" spc="200" dirty="0">
                <a:solidFill>
                  <a:srgbClr val="2E75B6"/>
                </a:solidFill>
                <a:latin typeface="Calibri" pitchFamily="34" charset="0"/>
                <a:ea typeface="Calibri" pitchFamily="34" charset="-122"/>
                <a:cs typeface="Calibri" pitchFamily="34" charset="-120"/>
              </a:rPr>
              <a:t>WET TRANSPORT  |  FIGURE</a:t>
            </a:r>
            <a:endParaRPr lang="en-US" sz="1200" dirty="0"/>
          </a:p>
        </p:txBody>
      </p:sp>
      <p:sp>
        <p:nvSpPr>
          <p:cNvPr id="3" name="Text 1"/>
          <p:cNvSpPr txBox="1"/>
          <p:nvPr/>
        </p:nvSpPr>
        <p:spPr>
          <a:xfrm>
            <a:off x="548640" y="658368"/>
            <a:ext cx="11091672" cy="822960"/>
          </a:xfrm>
          <a:prstGeom prst="rect">
            <a:avLst/>
          </a:prstGeom>
          <a:noFill/>
          <a:ln/>
        </p:spPr>
        <p:txBody>
          <a:bodyPr wrap="square" lIns="0" tIns="0" rIns="0" bIns="0" rtlCol="0" anchor="ctr"/>
          <a:lstStyle/>
          <a:p>
            <a:pPr marL="0" indent="0">
              <a:lnSpc>
                <a:spcPts val="3400"/>
              </a:lnSpc>
              <a:buNone/>
            </a:pPr>
            <a:r>
              <a:rPr lang="en-US" sz="3000" b="1" dirty="0">
                <a:solidFill>
                  <a:srgbClr val="1B2A38"/>
                </a:solidFill>
                <a:latin typeface="Cambria" pitchFamily="34" charset="0"/>
                <a:ea typeface="Cambria" pitchFamily="34" charset="-122"/>
                <a:cs typeface="Cambria" pitchFamily="34" charset="-120"/>
              </a:rPr>
              <a:t>A Gulf-fed conduit converging on the basin</a:t>
            </a:r>
            <a:endParaRPr lang="en-US" sz="3000" dirty="0"/>
          </a:p>
        </p:txBody>
      </p:sp>
      <p:sp>
        <p:nvSpPr>
          <p:cNvPr id="4" name="Shape 2"/>
          <p:cNvSpPr/>
          <p:nvPr/>
        </p:nvSpPr>
        <p:spPr>
          <a:xfrm>
            <a:off x="512064" y="1700784"/>
            <a:ext cx="5980176" cy="4389120"/>
          </a:xfrm>
          <a:prstGeom prst="rect">
            <a:avLst/>
          </a:prstGeom>
          <a:solidFill>
            <a:srgbClr val="FFFFFF"/>
          </a:solidFill>
          <a:ln w="12700">
            <a:solidFill>
              <a:srgbClr val="D5E0E8"/>
            </a:solidFill>
            <a:prstDash val="solid"/>
          </a:ln>
          <a:effectLst>
            <a:outerShdw blurRad="76200" dist="25400" dir="5400000" algn="bl" rotWithShape="0">
              <a:srgbClr val="9AB0BF">
                <a:alpha val="30000"/>
              </a:srgbClr>
            </a:outerShdw>
          </a:effectLst>
        </p:spPr>
      </p:sp>
      <p:pic>
        <p:nvPicPr>
          <p:cNvPr id="5" name="Image 0" descr="/home/claude/figs/06_wet3_spatial_moisture_transport_composite.png"/>
          <p:cNvPicPr>
            <a:picLocks noChangeAspect="1"/>
          </p:cNvPicPr>
          <p:nvPr/>
        </p:nvPicPr>
        <p:blipFill>
          <a:blip r:embed="rId3"/>
          <a:stretch>
            <a:fillRect/>
          </a:stretch>
        </p:blipFill>
        <p:spPr>
          <a:xfrm>
            <a:off x="548640" y="1737360"/>
            <a:ext cx="5907024" cy="4315968"/>
          </a:xfrm>
          <a:prstGeom prst="rect">
            <a:avLst/>
          </a:prstGeom>
        </p:spPr>
      </p:pic>
      <p:sp>
        <p:nvSpPr>
          <p:cNvPr id="6" name="Text 3"/>
          <p:cNvSpPr txBox="1"/>
          <p:nvPr/>
        </p:nvSpPr>
        <p:spPr>
          <a:xfrm>
            <a:off x="548640" y="6144768"/>
            <a:ext cx="5907024" cy="457200"/>
          </a:xfrm>
          <a:prstGeom prst="rect">
            <a:avLst/>
          </a:prstGeom>
          <a:noFill/>
          <a:ln/>
        </p:spPr>
        <p:txBody>
          <a:bodyPr wrap="square" lIns="0" tIns="0" rIns="0" bIns="0" rtlCol="0" anchor="ctr"/>
          <a:lstStyle/>
          <a:p>
            <a:pPr marL="0" indent="0">
              <a:lnSpc>
                <a:spcPts val="1300"/>
              </a:lnSpc>
              <a:buNone/>
            </a:pPr>
            <a:r>
              <a:rPr lang="en-US" sz="1000" i="1" dirty="0">
                <a:solidFill>
                  <a:srgbClr val="5B6B79"/>
                </a:solidFill>
                <a:latin typeface="Calibri" pitchFamily="34" charset="0"/>
                <a:ea typeface="Calibri" pitchFamily="34" charset="-122"/>
                <a:cs typeface="Calibri" pitchFamily="34" charset="-120"/>
              </a:rPr>
              <a:t>Shading: 3-month convergence anomaly (mm). Arrows: anomalous vertically integrated vapour transport.</a:t>
            </a:r>
            <a:endParaRPr lang="en-US" sz="1000" dirty="0"/>
          </a:p>
        </p:txBody>
      </p:sp>
      <p:sp>
        <p:nvSpPr>
          <p:cNvPr id="7" name="Shape 4"/>
          <p:cNvSpPr/>
          <p:nvPr/>
        </p:nvSpPr>
        <p:spPr>
          <a:xfrm>
            <a:off x="7040880" y="1783080"/>
            <a:ext cx="4572000" cy="4343400"/>
          </a:xfrm>
          <a:prstGeom prst="roundRect">
            <a:avLst>
              <a:gd name="adj" fmla="val 1895"/>
            </a:avLst>
          </a:prstGeom>
          <a:solidFill>
            <a:srgbClr val="EAF1F6"/>
          </a:solidFill>
          <a:ln w="12700">
            <a:solidFill>
              <a:srgbClr val="D5E0E8"/>
            </a:solidFill>
            <a:prstDash val="solid"/>
          </a:ln>
          <a:effectLst>
            <a:outerShdw blurRad="63500" dist="25400" dir="5400000" algn="bl" rotWithShape="0">
              <a:srgbClr val="9AB0BF">
                <a:alpha val="28000"/>
              </a:srgbClr>
            </a:outerShdw>
          </a:effectLst>
        </p:spPr>
      </p:sp>
      <p:sp>
        <p:nvSpPr>
          <p:cNvPr id="8" name="Text 5"/>
          <p:cNvSpPr txBox="1"/>
          <p:nvPr/>
        </p:nvSpPr>
        <p:spPr>
          <a:xfrm>
            <a:off x="7315200" y="1947672"/>
            <a:ext cx="4023360" cy="457200"/>
          </a:xfrm>
          <a:prstGeom prst="rect">
            <a:avLst/>
          </a:prstGeom>
          <a:noFill/>
          <a:ln/>
        </p:spPr>
        <p:txBody>
          <a:bodyPr wrap="square" lIns="0" tIns="0" rIns="0" bIns="0" rtlCol="0" anchor="ctr"/>
          <a:lstStyle/>
          <a:p>
            <a:pPr marL="0" indent="0">
              <a:lnSpc>
                <a:spcPts val="1800"/>
              </a:lnSpc>
              <a:buNone/>
            </a:pPr>
            <a:r>
              <a:rPr lang="en-US" sz="1600" b="1" dirty="0">
                <a:solidFill>
                  <a:srgbClr val="2E75B6"/>
                </a:solidFill>
                <a:latin typeface="Cambria" pitchFamily="34" charset="0"/>
                <a:ea typeface="Cambria" pitchFamily="34" charset="-122"/>
                <a:cs typeface="Cambria" pitchFamily="34" charset="-120"/>
              </a:rPr>
              <a:t>The geographic answer</a:t>
            </a:r>
            <a:endParaRPr lang="en-US" sz="1600" dirty="0"/>
          </a:p>
        </p:txBody>
      </p:sp>
      <p:sp>
        <p:nvSpPr>
          <p:cNvPr id="9" name="Text 6"/>
          <p:cNvSpPr txBox="1"/>
          <p:nvPr/>
        </p:nvSpPr>
        <p:spPr>
          <a:xfrm>
            <a:off x="7315200" y="2432304"/>
            <a:ext cx="4069080" cy="2834640"/>
          </a:xfrm>
          <a:prstGeom prst="rect">
            <a:avLst/>
          </a:prstGeom>
          <a:noFill/>
          <a:ln/>
        </p:spPr>
        <p:txBody>
          <a:bodyPr wrap="square" lIns="0" tIns="0" rIns="0" bIns="0" rtlCol="0" anchor="t"/>
          <a:lstStyle/>
          <a:p>
            <a:pPr marL="165100" indent="-165100">
              <a:lnSpc>
                <a:spcPts val="1500"/>
              </a:lnSpc>
              <a:spcAft>
                <a:spcPts val="800"/>
              </a:spcAft>
              <a:buSzPct val="100000"/>
              <a:buChar char="•"/>
            </a:pPr>
            <a:r>
              <a:rPr lang="en-US" sz="1200" dirty="0">
                <a:solidFill>
                  <a:srgbClr val="1B2A38"/>
                </a:solidFill>
                <a:latin typeface="Calibri" pitchFamily="34" charset="0"/>
                <a:ea typeface="Calibri" pitchFamily="34" charset="-122"/>
                <a:cs typeface="Calibri" pitchFamily="34" charset="-120"/>
              </a:rPr>
              <a:t>A deep positive convergence core sits over the central and lower Mississippi, exceeding +100 mm.</a:t>
            </a:r>
            <a:endParaRPr lang="en-US" sz="1200" dirty="0"/>
          </a:p>
          <a:p>
            <a:pPr marL="165100" indent="-165100">
              <a:lnSpc>
                <a:spcPts val="1500"/>
              </a:lnSpc>
              <a:spcAft>
                <a:spcPts val="800"/>
              </a:spcAft>
              <a:buSzPct val="100000"/>
              <a:buChar char="•"/>
            </a:pPr>
            <a:r>
              <a:rPr lang="en-US" sz="1200" dirty="0">
                <a:solidFill>
                  <a:srgbClr val="1B2A38"/>
                </a:solidFill>
                <a:latin typeface="Calibri" pitchFamily="34" charset="0"/>
                <a:ea typeface="Calibri" pitchFamily="34" charset="-122"/>
                <a:cs typeface="Calibri" pitchFamily="34" charset="-120"/>
              </a:rPr>
              <a:t>Transport arrows surge northward off the Gulf of Mexico, funnelling moisture into the corridor.</a:t>
            </a:r>
            <a:endParaRPr lang="en-US" sz="1200" dirty="0"/>
          </a:p>
          <a:p>
            <a:pPr marL="165100" indent="-165100">
              <a:lnSpc>
                <a:spcPts val="1500"/>
              </a:lnSpc>
              <a:spcAft>
                <a:spcPts val="800"/>
              </a:spcAft>
              <a:buSzPct val="100000"/>
              <a:buChar char="•"/>
            </a:pPr>
            <a:r>
              <a:rPr lang="en-US" sz="1200" dirty="0">
                <a:solidFill>
                  <a:srgbClr val="1B2A38"/>
                </a:solidFill>
                <a:latin typeface="Calibri" pitchFamily="34" charset="0"/>
                <a:ea typeface="Calibri" pitchFamily="34" charset="-122"/>
                <a:cs typeface="Calibri" pitchFamily="34" charset="-120"/>
              </a:rPr>
              <a:t>A subtropical Atlantic circulation feeds that southerly inflow along its western flank.</a:t>
            </a:r>
            <a:endParaRPr lang="en-US" sz="1200" dirty="0"/>
          </a:p>
          <a:p>
            <a:pPr marL="165100" indent="-165100">
              <a:lnSpc>
                <a:spcPts val="1500"/>
              </a:lnSpc>
              <a:spcAft>
                <a:spcPts val="800"/>
              </a:spcAft>
              <a:buSzPct val="100000"/>
              <a:buChar char="•"/>
            </a:pPr>
            <a:r>
              <a:rPr lang="en-US" sz="1200" dirty="0">
                <a:solidFill>
                  <a:srgbClr val="1B2A38"/>
                </a:solidFill>
                <a:latin typeface="Calibri" pitchFamily="34" charset="0"/>
                <a:ea typeface="Calibri" pitchFamily="34" charset="-122"/>
                <a:cs typeface="Calibri" pitchFamily="34" charset="-120"/>
              </a:rPr>
              <a:t>Blue export anomalies over the eastern Pacific and the Northeast frame the basin surplus.</a:t>
            </a:r>
            <a:endParaRPr lang="en-US" sz="1200" dirty="0"/>
          </a:p>
        </p:txBody>
      </p:sp>
      <p:sp>
        <p:nvSpPr>
          <p:cNvPr id="10" name="Shape 7"/>
          <p:cNvSpPr/>
          <p:nvPr/>
        </p:nvSpPr>
        <p:spPr>
          <a:xfrm>
            <a:off x="7315200" y="5257800"/>
            <a:ext cx="4023360" cy="0"/>
          </a:xfrm>
          <a:prstGeom prst="line">
            <a:avLst/>
          </a:prstGeom>
          <a:noFill/>
          <a:ln w="12700">
            <a:solidFill>
              <a:srgbClr val="D5E0E8"/>
            </a:solidFill>
            <a:prstDash val="solid"/>
          </a:ln>
        </p:spPr>
      </p:sp>
      <p:sp>
        <p:nvSpPr>
          <p:cNvPr id="11" name="Text 8"/>
          <p:cNvSpPr txBox="1"/>
          <p:nvPr/>
        </p:nvSpPr>
        <p:spPr>
          <a:xfrm>
            <a:off x="7315200" y="5330952"/>
            <a:ext cx="4069080" cy="914400"/>
          </a:xfrm>
          <a:prstGeom prst="rect">
            <a:avLst/>
          </a:prstGeom>
          <a:noFill/>
          <a:ln/>
        </p:spPr>
        <p:txBody>
          <a:bodyPr wrap="square" lIns="0" tIns="0" rIns="0" bIns="0" rtlCol="0" anchor="ctr"/>
          <a:lstStyle/>
          <a:p>
            <a:pPr marL="0" indent="0">
              <a:lnSpc>
                <a:spcPts val="1400"/>
              </a:lnSpc>
              <a:buNone/>
            </a:pPr>
            <a:r>
              <a:rPr lang="en-US" sz="1050" i="1" dirty="0">
                <a:solidFill>
                  <a:srgbClr val="5B6B79"/>
                </a:solidFill>
                <a:latin typeface="Calibri" pitchFamily="34" charset="0"/>
                <a:ea typeface="Calibri" pitchFamily="34" charset="-122"/>
                <a:cs typeface="Calibri" pitchFamily="34" charset="-120"/>
              </a:rPr>
              <a:t>Extreme wet spells draw a coherent Gulf moisture stream that converges over the Mississippi, the interpretation the numeric tables alone could not supply.</a:t>
            </a:r>
            <a:endParaRPr lang="en-US" sz="1050" dirty="0"/>
          </a:p>
        </p:txBody>
      </p:sp>
      <p:sp>
        <p:nvSpPr>
          <p:cNvPr id="12" name="Text 9"/>
          <p:cNvSpPr txBox="1"/>
          <p:nvPr/>
        </p:nvSpPr>
        <p:spPr>
          <a:xfrm>
            <a:off x="548640" y="6473952"/>
            <a:ext cx="8229600" cy="274320"/>
          </a:xfrm>
          <a:prstGeom prst="rect">
            <a:avLst/>
          </a:prstGeom>
          <a:noFill/>
          <a:ln/>
        </p:spPr>
        <p:txBody>
          <a:bodyPr wrap="square" lIns="0" tIns="0" rIns="0" bIns="0" rtlCol="0" anchor="ctr"/>
          <a:lstStyle/>
          <a:p>
            <a:pPr marL="0" indent="0">
              <a:buNone/>
            </a:pPr>
            <a:r>
              <a:rPr lang="en-US" sz="850" dirty="0">
                <a:solidFill>
                  <a:srgbClr val="5B6B79"/>
                </a:solidFill>
                <a:latin typeface="Calibri" pitchFamily="34" charset="0"/>
                <a:ea typeface="Calibri" pitchFamily="34" charset="-122"/>
                <a:cs typeface="Calibri" pitchFamily="34" charset="-120"/>
              </a:rPr>
              <a:t>ERA5 moisture-budget analysis  |  Mississippi River wet and dry extremes</a:t>
            </a:r>
            <a:endParaRPr lang="en-US" sz="850" dirty="0"/>
          </a:p>
        </p:txBody>
      </p:sp>
      <p:sp>
        <p:nvSpPr>
          <p:cNvPr id="13" name="Text 10"/>
          <p:cNvSpPr txBox="1"/>
          <p:nvPr/>
        </p:nvSpPr>
        <p:spPr>
          <a:xfrm>
            <a:off x="11091672" y="6473952"/>
            <a:ext cx="548640" cy="274320"/>
          </a:xfrm>
          <a:prstGeom prst="rect">
            <a:avLst/>
          </a:prstGeom>
          <a:noFill/>
          <a:ln/>
        </p:spPr>
        <p:txBody>
          <a:bodyPr wrap="square" lIns="0" tIns="0" rIns="0" bIns="0" rtlCol="0" anchor="ctr"/>
          <a:lstStyle/>
          <a:p>
            <a:pPr marL="0" indent="0" algn="r">
              <a:buNone/>
            </a:pPr>
            <a:r>
              <a:rPr lang="en-US" sz="900" dirty="0">
                <a:solidFill>
                  <a:srgbClr val="5B6B79"/>
                </a:solidFill>
                <a:latin typeface="Calibri" pitchFamily="34" charset="0"/>
                <a:ea typeface="Calibri" pitchFamily="34" charset="-122"/>
                <a:cs typeface="Calibri" pitchFamily="34" charset="-120"/>
              </a:rPr>
              <a:t>13</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11091672" cy="274320"/>
          </a:xfrm>
          <a:prstGeom prst="rect">
            <a:avLst/>
          </a:prstGeom>
          <a:noFill/>
          <a:ln/>
        </p:spPr>
        <p:txBody>
          <a:bodyPr wrap="square" lIns="0" tIns="0" rIns="0" bIns="0" rtlCol="0" anchor="ctr"/>
          <a:lstStyle/>
          <a:p>
            <a:pPr marL="0" indent="0">
              <a:buNone/>
            </a:pPr>
            <a:r>
              <a:rPr lang="en-US" sz="1200" b="1" kern="0" spc="200" dirty="0">
                <a:solidFill>
                  <a:srgbClr val="1C7293"/>
                </a:solidFill>
                <a:latin typeface="Calibri" pitchFamily="34" charset="0"/>
                <a:ea typeface="Calibri" pitchFamily="34" charset="-122"/>
                <a:cs typeface="Calibri" pitchFamily="34" charset="-120"/>
              </a:rPr>
              <a:t>DROUGHT MECHANISM</a:t>
            </a:r>
            <a:endParaRPr lang="en-US" sz="1200" dirty="0"/>
          </a:p>
        </p:txBody>
      </p:sp>
      <p:sp>
        <p:nvSpPr>
          <p:cNvPr id="3" name="Text 1"/>
          <p:cNvSpPr txBox="1"/>
          <p:nvPr/>
        </p:nvSpPr>
        <p:spPr>
          <a:xfrm>
            <a:off x="548640" y="658368"/>
            <a:ext cx="11091672" cy="822960"/>
          </a:xfrm>
          <a:prstGeom prst="rect">
            <a:avLst/>
          </a:prstGeom>
          <a:noFill/>
          <a:ln/>
        </p:spPr>
        <p:txBody>
          <a:bodyPr wrap="square" lIns="0" tIns="0" rIns="0" bIns="0" rtlCol="0" anchor="ctr"/>
          <a:lstStyle/>
          <a:p>
            <a:pPr marL="0" indent="0">
              <a:lnSpc>
                <a:spcPts val="3400"/>
              </a:lnSpc>
              <a:buNone/>
            </a:pPr>
            <a:r>
              <a:rPr lang="en-US" sz="3000" b="1" dirty="0">
                <a:solidFill>
                  <a:srgbClr val="1B2A38"/>
                </a:solidFill>
                <a:latin typeface="Cambria" pitchFamily="34" charset="0"/>
                <a:ea typeface="Cambria" pitchFamily="34" charset="-122"/>
                <a:cs typeface="Cambria" pitchFamily="34" charset="-120"/>
              </a:rPr>
              <a:t>A broad, system-wide failure of moisture supply</a:t>
            </a:r>
            <a:endParaRPr lang="en-US" sz="3000" dirty="0"/>
          </a:p>
        </p:txBody>
      </p:sp>
      <p:graphicFrame>
        <p:nvGraphicFramePr>
          <p:cNvPr id="4" name="Chart 0"/>
          <p:cNvGraphicFramePr/>
          <p:nvPr/>
        </p:nvGraphicFramePr>
        <p:xfrm>
          <a:off x="548640" y="1783080"/>
          <a:ext cx="7132320" cy="4297680"/>
        </p:xfrm>
        <a:graphic>
          <a:graphicData uri="http://schemas.openxmlformats.org/drawingml/2006/chart">
            <c:chart xmlns:c="http://schemas.openxmlformats.org/drawingml/2006/chart" xmlns:r="http://schemas.openxmlformats.org/officeDocument/2006/relationships" r:id="rId3"/>
          </a:graphicData>
        </a:graphic>
      </p:graphicFrame>
      <p:sp>
        <p:nvSpPr>
          <p:cNvPr id="5" name="Shape 2"/>
          <p:cNvSpPr/>
          <p:nvPr/>
        </p:nvSpPr>
        <p:spPr>
          <a:xfrm>
            <a:off x="7955280" y="1783080"/>
            <a:ext cx="3657600" cy="4297680"/>
          </a:xfrm>
          <a:prstGeom prst="roundRect">
            <a:avLst>
              <a:gd name="adj" fmla="val 2250"/>
            </a:avLst>
          </a:prstGeom>
          <a:solidFill>
            <a:srgbClr val="EAF1F6"/>
          </a:solidFill>
          <a:ln w="12700">
            <a:solidFill>
              <a:srgbClr val="D5E0E8"/>
            </a:solidFill>
            <a:prstDash val="solid"/>
          </a:ln>
          <a:effectLst>
            <a:outerShdw blurRad="63500" dist="25400" dir="5400000" algn="bl" rotWithShape="0">
              <a:srgbClr val="9AB0BF">
                <a:alpha val="28000"/>
              </a:srgbClr>
            </a:outerShdw>
          </a:effectLst>
        </p:spPr>
      </p:sp>
      <p:sp>
        <p:nvSpPr>
          <p:cNvPr id="6" name="Text 3"/>
          <p:cNvSpPr txBox="1"/>
          <p:nvPr/>
        </p:nvSpPr>
        <p:spPr>
          <a:xfrm>
            <a:off x="8183880" y="1965960"/>
            <a:ext cx="3200400" cy="365760"/>
          </a:xfrm>
          <a:prstGeom prst="rect">
            <a:avLst/>
          </a:prstGeom>
          <a:noFill/>
          <a:ln/>
        </p:spPr>
        <p:txBody>
          <a:bodyPr wrap="square" lIns="0" tIns="0" rIns="0" bIns="0" rtlCol="0" anchor="ctr"/>
          <a:lstStyle/>
          <a:p>
            <a:pPr marL="0" indent="0">
              <a:buNone/>
            </a:pPr>
            <a:r>
              <a:rPr lang="en-US" sz="1600" b="1" dirty="0">
                <a:solidFill>
                  <a:srgbClr val="B5651D"/>
                </a:solidFill>
                <a:latin typeface="Cambria" pitchFamily="34" charset="0"/>
                <a:ea typeface="Cambria" pitchFamily="34" charset="-122"/>
                <a:cs typeface="Cambria" pitchFamily="34" charset="-120"/>
              </a:rPr>
              <a:t>All seven negative</a:t>
            </a:r>
            <a:endParaRPr lang="en-US" sz="1600" dirty="0"/>
          </a:p>
        </p:txBody>
      </p:sp>
      <p:sp>
        <p:nvSpPr>
          <p:cNvPr id="7" name="Text 4"/>
          <p:cNvSpPr txBox="1"/>
          <p:nvPr/>
        </p:nvSpPr>
        <p:spPr>
          <a:xfrm>
            <a:off x="8183880" y="2377440"/>
            <a:ext cx="3200400" cy="1005840"/>
          </a:xfrm>
          <a:prstGeom prst="rect">
            <a:avLst/>
          </a:prstGeom>
          <a:noFill/>
          <a:ln/>
        </p:spPr>
        <p:txBody>
          <a:bodyPr wrap="square" lIns="0" tIns="0" rIns="0" bIns="0" rtlCol="0" anchor="ctr"/>
          <a:lstStyle/>
          <a:p>
            <a:pPr marL="0" indent="0">
              <a:lnSpc>
                <a:spcPts val="1800"/>
              </a:lnSpc>
              <a:buNone/>
            </a:pPr>
            <a:r>
              <a:rPr lang="en-US" sz="1300" dirty="0">
                <a:solidFill>
                  <a:srgbClr val="1B2A38"/>
                </a:solidFill>
                <a:latin typeface="Calibri" pitchFamily="34" charset="0"/>
                <a:ea typeface="Calibri" pitchFamily="34" charset="-122"/>
                <a:cs typeface="Calibri" pitchFamily="34" charset="-120"/>
              </a:rPr>
              <a:t>Total convergence anomalies are significantly negative in every basin over the 12-month drought window.</a:t>
            </a:r>
            <a:endParaRPr lang="en-US" sz="1300" dirty="0"/>
          </a:p>
        </p:txBody>
      </p:sp>
      <p:sp>
        <p:nvSpPr>
          <p:cNvPr id="8" name="Shape 5"/>
          <p:cNvSpPr/>
          <p:nvPr/>
        </p:nvSpPr>
        <p:spPr>
          <a:xfrm>
            <a:off x="8183880" y="3474720"/>
            <a:ext cx="3200400" cy="0"/>
          </a:xfrm>
          <a:prstGeom prst="line">
            <a:avLst/>
          </a:prstGeom>
          <a:noFill/>
          <a:ln w="12700">
            <a:solidFill>
              <a:srgbClr val="D5E0E8"/>
            </a:solidFill>
            <a:prstDash val="solid"/>
          </a:ln>
        </p:spPr>
      </p:sp>
      <p:sp>
        <p:nvSpPr>
          <p:cNvPr id="9" name="Text 6"/>
          <p:cNvSpPr txBox="1"/>
          <p:nvPr/>
        </p:nvSpPr>
        <p:spPr>
          <a:xfrm>
            <a:off x="8183880" y="3611880"/>
            <a:ext cx="3200400" cy="2194560"/>
          </a:xfrm>
          <a:prstGeom prst="rect">
            <a:avLst/>
          </a:prstGeom>
          <a:noFill/>
          <a:ln/>
        </p:spPr>
        <p:txBody>
          <a:bodyPr wrap="square" lIns="0" tIns="0" rIns="0" bIns="0" rtlCol="0" anchor="ctr"/>
          <a:lstStyle/>
          <a:p>
            <a:pPr marL="0" indent="0">
              <a:lnSpc>
                <a:spcPts val="1800"/>
              </a:lnSpc>
              <a:buNone/>
            </a:pPr>
            <a:r>
              <a:rPr lang="en-US" sz="1300" dirty="0">
                <a:solidFill>
                  <a:srgbClr val="1B2A38"/>
                </a:solidFill>
                <a:latin typeface="Calibri" pitchFamily="34" charset="0"/>
                <a:ea typeface="Calibri" pitchFamily="34" charset="-122"/>
                <a:cs typeface="Calibri" pitchFamily="34" charset="-120"/>
              </a:rPr>
              <a:t>A year-long deficit is not the sum of random dry months. The atmosphere stays systematically less able to deliver moisture across the whole window. Red and Lower Mississippi fail hardest.</a:t>
            </a:r>
            <a:endParaRPr lang="en-US" sz="1300" dirty="0"/>
          </a:p>
        </p:txBody>
      </p:sp>
      <p:sp>
        <p:nvSpPr>
          <p:cNvPr id="10" name="Text 7"/>
          <p:cNvSpPr txBox="1"/>
          <p:nvPr/>
        </p:nvSpPr>
        <p:spPr>
          <a:xfrm>
            <a:off x="548640" y="6473952"/>
            <a:ext cx="8229600" cy="274320"/>
          </a:xfrm>
          <a:prstGeom prst="rect">
            <a:avLst/>
          </a:prstGeom>
          <a:noFill/>
          <a:ln/>
        </p:spPr>
        <p:txBody>
          <a:bodyPr wrap="square" lIns="0" tIns="0" rIns="0" bIns="0" rtlCol="0" anchor="ctr"/>
          <a:lstStyle/>
          <a:p>
            <a:pPr marL="0" indent="0">
              <a:buNone/>
            </a:pPr>
            <a:r>
              <a:rPr lang="en-US" sz="850" dirty="0">
                <a:solidFill>
                  <a:srgbClr val="5B6B79"/>
                </a:solidFill>
                <a:latin typeface="Calibri" pitchFamily="34" charset="0"/>
                <a:ea typeface="Calibri" pitchFamily="34" charset="-122"/>
                <a:cs typeface="Calibri" pitchFamily="34" charset="-120"/>
              </a:rPr>
              <a:t>ERA5 moisture-budget analysis  |  Mississippi River wet and dry extremes</a:t>
            </a:r>
            <a:endParaRPr lang="en-US" sz="850" dirty="0"/>
          </a:p>
        </p:txBody>
      </p:sp>
      <p:sp>
        <p:nvSpPr>
          <p:cNvPr id="11" name="Text 8"/>
          <p:cNvSpPr txBox="1"/>
          <p:nvPr/>
        </p:nvSpPr>
        <p:spPr>
          <a:xfrm>
            <a:off x="11091672" y="6473952"/>
            <a:ext cx="548640" cy="274320"/>
          </a:xfrm>
          <a:prstGeom prst="rect">
            <a:avLst/>
          </a:prstGeom>
          <a:noFill/>
          <a:ln/>
        </p:spPr>
        <p:txBody>
          <a:bodyPr wrap="square" lIns="0" tIns="0" rIns="0" bIns="0" rtlCol="0" anchor="ctr"/>
          <a:lstStyle/>
          <a:p>
            <a:pPr marL="0" indent="0" algn="r">
              <a:buNone/>
            </a:pPr>
            <a:r>
              <a:rPr lang="en-US" sz="900" dirty="0">
                <a:solidFill>
                  <a:srgbClr val="5B6B79"/>
                </a:solidFill>
                <a:latin typeface="Calibri" pitchFamily="34" charset="0"/>
                <a:ea typeface="Calibri" pitchFamily="34" charset="-122"/>
                <a:cs typeface="Calibri" pitchFamily="34" charset="-120"/>
              </a:rPr>
              <a:t>14</a:t>
            </a:r>
            <a:endParaRPr lang="en-US"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11091672" cy="274320"/>
          </a:xfrm>
          <a:prstGeom prst="rect">
            <a:avLst/>
          </a:prstGeom>
          <a:noFill/>
          <a:ln/>
        </p:spPr>
        <p:txBody>
          <a:bodyPr wrap="square" lIns="0" tIns="0" rIns="0" bIns="0" rtlCol="0" anchor="ctr"/>
          <a:lstStyle/>
          <a:p>
            <a:pPr marL="0" indent="0">
              <a:buNone/>
            </a:pPr>
            <a:r>
              <a:rPr lang="en-US" sz="1200" b="1" kern="0" spc="200" dirty="0">
                <a:solidFill>
                  <a:srgbClr val="1C7293"/>
                </a:solidFill>
                <a:latin typeface="Calibri" pitchFamily="34" charset="0"/>
                <a:ea typeface="Calibri" pitchFamily="34" charset="-122"/>
                <a:cs typeface="Calibri" pitchFamily="34" charset="-120"/>
              </a:rPr>
              <a:t>DROUGHT DECOMPOSITION</a:t>
            </a:r>
            <a:endParaRPr lang="en-US" sz="1200" dirty="0"/>
          </a:p>
        </p:txBody>
      </p:sp>
      <p:sp>
        <p:nvSpPr>
          <p:cNvPr id="3" name="Text 1"/>
          <p:cNvSpPr txBox="1"/>
          <p:nvPr/>
        </p:nvSpPr>
        <p:spPr>
          <a:xfrm>
            <a:off x="548640" y="658368"/>
            <a:ext cx="11091672" cy="822960"/>
          </a:xfrm>
          <a:prstGeom prst="rect">
            <a:avLst/>
          </a:prstGeom>
          <a:noFill/>
          <a:ln/>
        </p:spPr>
        <p:txBody>
          <a:bodyPr wrap="square" lIns="0" tIns="0" rIns="0" bIns="0" rtlCol="0" anchor="ctr"/>
          <a:lstStyle/>
          <a:p>
            <a:pPr marL="0" indent="0">
              <a:lnSpc>
                <a:spcPts val="3400"/>
              </a:lnSpc>
              <a:buNone/>
            </a:pPr>
            <a:r>
              <a:rPr lang="en-US" sz="3000" b="1" dirty="0">
                <a:solidFill>
                  <a:srgbClr val="1B2A38"/>
                </a:solidFill>
                <a:latin typeface="Cambria" pitchFamily="34" charset="0"/>
                <a:ea typeface="Cambria" pitchFamily="34" charset="-122"/>
                <a:cs typeface="Cambria" pitchFamily="34" charset="-120"/>
              </a:rPr>
              <a:t>The same deficit, different regional causes</a:t>
            </a:r>
            <a:endParaRPr lang="en-US" sz="3000" dirty="0"/>
          </a:p>
        </p:txBody>
      </p:sp>
      <p:sp>
        <p:nvSpPr>
          <p:cNvPr id="4" name="Shape 2"/>
          <p:cNvSpPr/>
          <p:nvPr/>
        </p:nvSpPr>
        <p:spPr>
          <a:xfrm>
            <a:off x="548640" y="1828800"/>
            <a:ext cx="3566160" cy="3246120"/>
          </a:xfrm>
          <a:prstGeom prst="roundRect">
            <a:avLst>
              <a:gd name="adj" fmla="val 2535"/>
            </a:avLst>
          </a:prstGeom>
          <a:solidFill>
            <a:srgbClr val="F1F6F9"/>
          </a:solidFill>
          <a:ln w="12700">
            <a:solidFill>
              <a:srgbClr val="D5E0E8"/>
            </a:solidFill>
            <a:prstDash val="solid"/>
          </a:ln>
          <a:effectLst>
            <a:outerShdw blurRad="63500" dist="25400" dir="5400000" algn="bl" rotWithShape="0">
              <a:srgbClr val="9AB0BF">
                <a:alpha val="28000"/>
              </a:srgbClr>
            </a:outerShdw>
          </a:effectLst>
        </p:spPr>
      </p:sp>
      <p:sp>
        <p:nvSpPr>
          <p:cNvPr id="5" name="Shape 3"/>
          <p:cNvSpPr/>
          <p:nvPr/>
        </p:nvSpPr>
        <p:spPr>
          <a:xfrm>
            <a:off x="822960" y="2057400"/>
            <a:ext cx="384048" cy="384048"/>
          </a:xfrm>
          <a:prstGeom prst="ellipse">
            <a:avLst/>
          </a:prstGeom>
          <a:solidFill>
            <a:srgbClr val="B5651D"/>
          </a:solidFill>
          <a:ln/>
        </p:spPr>
      </p:sp>
      <p:sp>
        <p:nvSpPr>
          <p:cNvPr id="6" name="Text 4"/>
          <p:cNvSpPr txBox="1"/>
          <p:nvPr/>
        </p:nvSpPr>
        <p:spPr>
          <a:xfrm>
            <a:off x="822960" y="2057400"/>
            <a:ext cx="384048" cy="384048"/>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1</a:t>
            </a:r>
            <a:endParaRPr lang="en-US" sz="1600" dirty="0"/>
          </a:p>
        </p:txBody>
      </p:sp>
      <p:sp>
        <p:nvSpPr>
          <p:cNvPr id="7" name="Text 5"/>
          <p:cNvSpPr txBox="1"/>
          <p:nvPr/>
        </p:nvSpPr>
        <p:spPr>
          <a:xfrm>
            <a:off x="1325880" y="2029968"/>
            <a:ext cx="2651760" cy="685800"/>
          </a:xfrm>
          <a:prstGeom prst="rect">
            <a:avLst/>
          </a:prstGeom>
          <a:noFill/>
          <a:ln/>
        </p:spPr>
        <p:txBody>
          <a:bodyPr wrap="square" lIns="0" tIns="0" rIns="0" bIns="0" rtlCol="0" anchor="ctr"/>
          <a:lstStyle/>
          <a:p>
            <a:pPr marL="0" indent="0">
              <a:lnSpc>
                <a:spcPts val="1700"/>
              </a:lnSpc>
              <a:buNone/>
            </a:pPr>
            <a:r>
              <a:rPr lang="en-US" sz="1500" b="1" dirty="0">
                <a:solidFill>
                  <a:srgbClr val="1B2A38"/>
                </a:solidFill>
                <a:latin typeface="Cambria" pitchFamily="34" charset="0"/>
                <a:ea typeface="Cambria" pitchFamily="34" charset="-122"/>
                <a:cs typeface="Cambria" pitchFamily="34" charset="-120"/>
              </a:rPr>
              <a:t>Weaker wind convergence</a:t>
            </a:r>
            <a:endParaRPr lang="en-US" sz="1500" dirty="0"/>
          </a:p>
        </p:txBody>
      </p:sp>
      <p:sp>
        <p:nvSpPr>
          <p:cNvPr id="8" name="Text 6"/>
          <p:cNvSpPr txBox="1"/>
          <p:nvPr/>
        </p:nvSpPr>
        <p:spPr>
          <a:xfrm>
            <a:off x="822960" y="2880360"/>
            <a:ext cx="3063240" cy="2057400"/>
          </a:xfrm>
          <a:prstGeom prst="rect">
            <a:avLst/>
          </a:prstGeom>
          <a:noFill/>
          <a:ln/>
        </p:spPr>
        <p:txBody>
          <a:bodyPr wrap="square" lIns="0" tIns="0" rIns="0" bIns="0" rtlCol="0" anchor="ctr"/>
          <a:lstStyle/>
          <a:p>
            <a:pPr marL="0" indent="0">
              <a:lnSpc>
                <a:spcPts val="1700"/>
              </a:lnSpc>
              <a:buNone/>
            </a:pPr>
            <a:r>
              <a:rPr lang="en-US" sz="1250" dirty="0">
                <a:solidFill>
                  <a:srgbClr val="1B2A38"/>
                </a:solidFill>
                <a:latin typeface="Calibri" pitchFamily="34" charset="0"/>
                <a:ea typeface="Calibri" pitchFamily="34" charset="-122"/>
                <a:cs typeface="Calibri" pitchFamily="34" charset="-120"/>
              </a:rPr>
              <a:t>Negative across almost the entire system and statistically robust in all basins except Missouri. The largest deficits sit in Lower Mississippi and Red River.</a:t>
            </a:r>
            <a:endParaRPr lang="en-US" sz="1250" dirty="0"/>
          </a:p>
        </p:txBody>
      </p:sp>
      <p:sp>
        <p:nvSpPr>
          <p:cNvPr id="9" name="Shape 7"/>
          <p:cNvSpPr/>
          <p:nvPr/>
        </p:nvSpPr>
        <p:spPr>
          <a:xfrm>
            <a:off x="4297680" y="1828800"/>
            <a:ext cx="3566160" cy="3246120"/>
          </a:xfrm>
          <a:prstGeom prst="roundRect">
            <a:avLst>
              <a:gd name="adj" fmla="val 2535"/>
            </a:avLst>
          </a:prstGeom>
          <a:solidFill>
            <a:srgbClr val="EAF1F6"/>
          </a:solidFill>
          <a:ln w="12700">
            <a:solidFill>
              <a:srgbClr val="D5E0E8"/>
            </a:solidFill>
            <a:prstDash val="solid"/>
          </a:ln>
          <a:effectLst>
            <a:outerShdw blurRad="63500" dist="25400" dir="5400000" algn="bl" rotWithShape="0">
              <a:srgbClr val="9AB0BF">
                <a:alpha val="28000"/>
              </a:srgbClr>
            </a:outerShdw>
          </a:effectLst>
        </p:spPr>
      </p:sp>
      <p:sp>
        <p:nvSpPr>
          <p:cNvPr id="10" name="Shape 8"/>
          <p:cNvSpPr/>
          <p:nvPr/>
        </p:nvSpPr>
        <p:spPr>
          <a:xfrm>
            <a:off x="4572000" y="2057400"/>
            <a:ext cx="384048" cy="384048"/>
          </a:xfrm>
          <a:prstGeom prst="ellipse">
            <a:avLst/>
          </a:prstGeom>
          <a:solidFill>
            <a:srgbClr val="1C7293"/>
          </a:solidFill>
          <a:ln/>
        </p:spPr>
      </p:sp>
      <p:sp>
        <p:nvSpPr>
          <p:cNvPr id="11" name="Text 9"/>
          <p:cNvSpPr txBox="1"/>
          <p:nvPr/>
        </p:nvSpPr>
        <p:spPr>
          <a:xfrm>
            <a:off x="4572000" y="2057400"/>
            <a:ext cx="384048" cy="384048"/>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2</a:t>
            </a:r>
            <a:endParaRPr lang="en-US" sz="1600" dirty="0"/>
          </a:p>
        </p:txBody>
      </p:sp>
      <p:sp>
        <p:nvSpPr>
          <p:cNvPr id="12" name="Text 10"/>
          <p:cNvSpPr txBox="1"/>
          <p:nvPr/>
        </p:nvSpPr>
        <p:spPr>
          <a:xfrm>
            <a:off x="5074920" y="2029968"/>
            <a:ext cx="2651760" cy="685800"/>
          </a:xfrm>
          <a:prstGeom prst="rect">
            <a:avLst/>
          </a:prstGeom>
          <a:noFill/>
          <a:ln/>
        </p:spPr>
        <p:txBody>
          <a:bodyPr wrap="square" lIns="0" tIns="0" rIns="0" bIns="0" rtlCol="0" anchor="ctr"/>
          <a:lstStyle/>
          <a:p>
            <a:pPr marL="0" indent="0">
              <a:lnSpc>
                <a:spcPts val="1700"/>
              </a:lnSpc>
              <a:buNone/>
            </a:pPr>
            <a:r>
              <a:rPr lang="en-US" sz="1500" b="1" dirty="0">
                <a:solidFill>
                  <a:srgbClr val="1B2A38"/>
                </a:solidFill>
                <a:latin typeface="Cambria" pitchFamily="34" charset="0"/>
                <a:ea typeface="Cambria" pitchFamily="34" charset="-122"/>
                <a:cs typeface="Cambria" pitchFamily="34" charset="-120"/>
              </a:rPr>
              <a:t>Mean vs transient split</a:t>
            </a:r>
            <a:endParaRPr lang="en-US" sz="1500" dirty="0"/>
          </a:p>
        </p:txBody>
      </p:sp>
      <p:sp>
        <p:nvSpPr>
          <p:cNvPr id="13" name="Text 11"/>
          <p:cNvSpPr txBox="1"/>
          <p:nvPr/>
        </p:nvSpPr>
        <p:spPr>
          <a:xfrm>
            <a:off x="4572000" y="2880360"/>
            <a:ext cx="3063240" cy="2057400"/>
          </a:xfrm>
          <a:prstGeom prst="rect">
            <a:avLst/>
          </a:prstGeom>
          <a:noFill/>
          <a:ln/>
        </p:spPr>
        <p:txBody>
          <a:bodyPr wrap="square" lIns="0" tIns="0" rIns="0" bIns="0" rtlCol="0" anchor="ctr"/>
          <a:lstStyle/>
          <a:p>
            <a:pPr marL="0" indent="0">
              <a:lnSpc>
                <a:spcPts val="1700"/>
              </a:lnSpc>
              <a:buNone/>
            </a:pPr>
            <a:r>
              <a:rPr lang="en-US" sz="1250" dirty="0">
                <a:solidFill>
                  <a:srgbClr val="1B2A38"/>
                </a:solidFill>
                <a:latin typeface="Calibri" pitchFamily="34" charset="0"/>
                <a:ea typeface="Calibri" pitchFamily="34" charset="-122"/>
                <a:cs typeface="Calibri" pitchFamily="34" charset="-120"/>
              </a:rPr>
              <a:t>Strong mean-flow deficits in the southern and eastern basins. In Upper Mississippi and Missouri the mean flow is weak; there the drought comes instead from strongly reduced transient convergence.</a:t>
            </a:r>
            <a:endParaRPr lang="en-US" sz="1250" dirty="0"/>
          </a:p>
        </p:txBody>
      </p:sp>
      <p:sp>
        <p:nvSpPr>
          <p:cNvPr id="14" name="Shape 12"/>
          <p:cNvSpPr/>
          <p:nvPr/>
        </p:nvSpPr>
        <p:spPr>
          <a:xfrm>
            <a:off x="8046720" y="1828800"/>
            <a:ext cx="3566160" cy="3246120"/>
          </a:xfrm>
          <a:prstGeom prst="roundRect">
            <a:avLst>
              <a:gd name="adj" fmla="val 2535"/>
            </a:avLst>
          </a:prstGeom>
          <a:solidFill>
            <a:srgbClr val="F1F6F9"/>
          </a:solidFill>
          <a:ln w="12700">
            <a:solidFill>
              <a:srgbClr val="D5E0E8"/>
            </a:solidFill>
            <a:prstDash val="solid"/>
          </a:ln>
          <a:effectLst>
            <a:outerShdw blurRad="63500" dist="25400" dir="5400000" algn="bl" rotWithShape="0">
              <a:srgbClr val="9AB0BF">
                <a:alpha val="28000"/>
              </a:srgbClr>
            </a:outerShdw>
          </a:effectLst>
        </p:spPr>
      </p:sp>
      <p:sp>
        <p:nvSpPr>
          <p:cNvPr id="15" name="Shape 13"/>
          <p:cNvSpPr/>
          <p:nvPr/>
        </p:nvSpPr>
        <p:spPr>
          <a:xfrm>
            <a:off x="8321040" y="2057400"/>
            <a:ext cx="384048" cy="384048"/>
          </a:xfrm>
          <a:prstGeom prst="ellipse">
            <a:avLst/>
          </a:prstGeom>
          <a:solidFill>
            <a:srgbClr val="0B4F82"/>
          </a:solidFill>
          <a:ln/>
        </p:spPr>
      </p:sp>
      <p:sp>
        <p:nvSpPr>
          <p:cNvPr id="16" name="Text 14"/>
          <p:cNvSpPr txBox="1"/>
          <p:nvPr/>
        </p:nvSpPr>
        <p:spPr>
          <a:xfrm>
            <a:off x="8321040" y="2057400"/>
            <a:ext cx="384048" cy="384048"/>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3</a:t>
            </a:r>
            <a:endParaRPr lang="en-US" sz="1600" dirty="0"/>
          </a:p>
        </p:txBody>
      </p:sp>
      <p:sp>
        <p:nvSpPr>
          <p:cNvPr id="17" name="Text 15"/>
          <p:cNvSpPr txBox="1"/>
          <p:nvPr/>
        </p:nvSpPr>
        <p:spPr>
          <a:xfrm>
            <a:off x="8823960" y="2029968"/>
            <a:ext cx="2651760" cy="685800"/>
          </a:xfrm>
          <a:prstGeom prst="rect">
            <a:avLst/>
          </a:prstGeom>
          <a:noFill/>
          <a:ln/>
        </p:spPr>
        <p:txBody>
          <a:bodyPr wrap="square" lIns="0" tIns="0" rIns="0" bIns="0" rtlCol="0" anchor="ctr"/>
          <a:lstStyle/>
          <a:p>
            <a:pPr marL="0" indent="0">
              <a:lnSpc>
                <a:spcPts val="1700"/>
              </a:lnSpc>
              <a:buNone/>
            </a:pPr>
            <a:r>
              <a:rPr lang="en-US" sz="1500" b="1" dirty="0">
                <a:solidFill>
                  <a:srgbClr val="1B2A38"/>
                </a:solidFill>
                <a:latin typeface="Cambria" pitchFamily="34" charset="0"/>
                <a:ea typeface="Cambria" pitchFamily="34" charset="-122"/>
                <a:cs typeface="Cambria" pitchFamily="34" charset="-120"/>
              </a:rPr>
              <a:t>Moisture advection</a:t>
            </a:r>
            <a:endParaRPr lang="en-US" sz="1500" dirty="0"/>
          </a:p>
        </p:txBody>
      </p:sp>
      <p:sp>
        <p:nvSpPr>
          <p:cNvPr id="18" name="Text 16"/>
          <p:cNvSpPr txBox="1"/>
          <p:nvPr/>
        </p:nvSpPr>
        <p:spPr>
          <a:xfrm>
            <a:off x="8321040" y="2880360"/>
            <a:ext cx="3063240" cy="2057400"/>
          </a:xfrm>
          <a:prstGeom prst="rect">
            <a:avLst/>
          </a:prstGeom>
          <a:noFill/>
          <a:ln/>
        </p:spPr>
        <p:txBody>
          <a:bodyPr wrap="square" lIns="0" tIns="0" rIns="0" bIns="0" rtlCol="0" anchor="ctr"/>
          <a:lstStyle/>
          <a:p>
            <a:pPr marL="0" indent="0">
              <a:lnSpc>
                <a:spcPts val="1700"/>
              </a:lnSpc>
              <a:buNone/>
            </a:pPr>
            <a:r>
              <a:rPr lang="en-US" sz="1250" dirty="0">
                <a:solidFill>
                  <a:srgbClr val="1B2A38"/>
                </a:solidFill>
                <a:latin typeface="Calibri" pitchFamily="34" charset="0"/>
                <a:ea typeface="Calibri" pitchFamily="34" charset="-122"/>
                <a:cs typeface="Calibri" pitchFamily="34" charset="-120"/>
              </a:rPr>
              <a:t>Strongly unfavourable in Ohio and Tennessee. Missouri even shows a positive advection anomaly, but it is overwhelmed by collapsing transient supply.</a:t>
            </a:r>
            <a:endParaRPr lang="en-US" sz="1250" dirty="0"/>
          </a:p>
        </p:txBody>
      </p:sp>
      <p:sp>
        <p:nvSpPr>
          <p:cNvPr id="19" name="Text 17"/>
          <p:cNvSpPr txBox="1"/>
          <p:nvPr/>
        </p:nvSpPr>
        <p:spPr>
          <a:xfrm>
            <a:off x="548640" y="5257800"/>
            <a:ext cx="11064240" cy="822960"/>
          </a:xfrm>
          <a:prstGeom prst="rect">
            <a:avLst/>
          </a:prstGeom>
          <a:noFill/>
          <a:ln/>
        </p:spPr>
        <p:txBody>
          <a:bodyPr wrap="square" lIns="0" tIns="0" rIns="0" bIns="0" rtlCol="0" anchor="ctr"/>
          <a:lstStyle/>
          <a:p>
            <a:pPr marL="0" indent="0">
              <a:lnSpc>
                <a:spcPts val="1900"/>
              </a:lnSpc>
              <a:buNone/>
            </a:pPr>
            <a:r>
              <a:rPr lang="en-US" sz="1400" i="1" dirty="0">
                <a:solidFill>
                  <a:srgbClr val="5B6B79"/>
                </a:solidFill>
                <a:latin typeface="Calibri" pitchFamily="34" charset="0"/>
                <a:ea typeface="Calibri" pitchFamily="34" charset="-122"/>
                <a:cs typeface="Calibri" pitchFamily="34" charset="-120"/>
              </a:rPr>
              <a:t>The same basin-wide deficit can arise from different blends of weaker mean circulation, reduced transient transport, and unfavourable advection in different tributaries. Drought is not spatially uniform.</a:t>
            </a:r>
            <a:endParaRPr lang="en-US" sz="1400" dirty="0"/>
          </a:p>
        </p:txBody>
      </p:sp>
      <p:sp>
        <p:nvSpPr>
          <p:cNvPr id="20" name="Text 18"/>
          <p:cNvSpPr txBox="1"/>
          <p:nvPr/>
        </p:nvSpPr>
        <p:spPr>
          <a:xfrm>
            <a:off x="548640" y="6473952"/>
            <a:ext cx="8229600" cy="274320"/>
          </a:xfrm>
          <a:prstGeom prst="rect">
            <a:avLst/>
          </a:prstGeom>
          <a:noFill/>
          <a:ln/>
        </p:spPr>
        <p:txBody>
          <a:bodyPr wrap="square" lIns="0" tIns="0" rIns="0" bIns="0" rtlCol="0" anchor="ctr"/>
          <a:lstStyle/>
          <a:p>
            <a:pPr marL="0" indent="0">
              <a:buNone/>
            </a:pPr>
            <a:r>
              <a:rPr lang="en-US" sz="850" dirty="0">
                <a:solidFill>
                  <a:srgbClr val="5B6B79"/>
                </a:solidFill>
                <a:latin typeface="Calibri" pitchFamily="34" charset="0"/>
                <a:ea typeface="Calibri" pitchFamily="34" charset="-122"/>
                <a:cs typeface="Calibri" pitchFamily="34" charset="-120"/>
              </a:rPr>
              <a:t>ERA5 moisture-budget analysis  |  Mississippi River wet and dry extremes</a:t>
            </a:r>
            <a:endParaRPr lang="en-US" sz="850" dirty="0"/>
          </a:p>
        </p:txBody>
      </p:sp>
      <p:sp>
        <p:nvSpPr>
          <p:cNvPr id="21" name="Text 19"/>
          <p:cNvSpPr txBox="1"/>
          <p:nvPr/>
        </p:nvSpPr>
        <p:spPr>
          <a:xfrm>
            <a:off x="11091672" y="6473952"/>
            <a:ext cx="548640" cy="274320"/>
          </a:xfrm>
          <a:prstGeom prst="rect">
            <a:avLst/>
          </a:prstGeom>
          <a:noFill/>
          <a:ln/>
        </p:spPr>
        <p:txBody>
          <a:bodyPr wrap="square" lIns="0" tIns="0" rIns="0" bIns="0" rtlCol="0" anchor="ctr"/>
          <a:lstStyle/>
          <a:p>
            <a:pPr marL="0" indent="0" algn="r">
              <a:buNone/>
            </a:pPr>
            <a:r>
              <a:rPr lang="en-US" sz="900" dirty="0">
                <a:solidFill>
                  <a:srgbClr val="5B6B79"/>
                </a:solidFill>
                <a:latin typeface="Calibri" pitchFamily="34" charset="0"/>
                <a:ea typeface="Calibri" pitchFamily="34" charset="-122"/>
                <a:cs typeface="Calibri" pitchFamily="34" charset="-120"/>
              </a:rPr>
              <a:t>15</a:t>
            </a:r>
            <a:endParaRPr lang="en-US"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11091672" cy="274320"/>
          </a:xfrm>
          <a:prstGeom prst="rect">
            <a:avLst/>
          </a:prstGeom>
          <a:noFill/>
          <a:ln/>
        </p:spPr>
        <p:txBody>
          <a:bodyPr wrap="square" lIns="0" tIns="0" rIns="0" bIns="0" rtlCol="0" anchor="ctr"/>
          <a:lstStyle/>
          <a:p>
            <a:pPr marL="0" indent="0">
              <a:buNone/>
            </a:pPr>
            <a:r>
              <a:rPr lang="en-US" sz="1200" b="1" kern="0" spc="200" dirty="0">
                <a:solidFill>
                  <a:srgbClr val="B5651D"/>
                </a:solidFill>
                <a:latin typeface="Calibri" pitchFamily="34" charset="0"/>
                <a:ea typeface="Calibri" pitchFamily="34" charset="-122"/>
                <a:cs typeface="Calibri" pitchFamily="34" charset="-120"/>
              </a:rPr>
              <a:t>DROUGHT DECOMPOSITION  |  FIGURE</a:t>
            </a:r>
            <a:endParaRPr lang="en-US" sz="1200" dirty="0"/>
          </a:p>
        </p:txBody>
      </p:sp>
      <p:sp>
        <p:nvSpPr>
          <p:cNvPr id="3" name="Text 1"/>
          <p:cNvSpPr txBox="1"/>
          <p:nvPr/>
        </p:nvSpPr>
        <p:spPr>
          <a:xfrm>
            <a:off x="548640" y="658368"/>
            <a:ext cx="11091672" cy="822960"/>
          </a:xfrm>
          <a:prstGeom prst="rect">
            <a:avLst/>
          </a:prstGeom>
          <a:noFill/>
          <a:ln/>
        </p:spPr>
        <p:txBody>
          <a:bodyPr wrap="square" lIns="0" tIns="0" rIns="0" bIns="0" rtlCol="0" anchor="ctr"/>
          <a:lstStyle/>
          <a:p>
            <a:pPr marL="0" indent="0">
              <a:lnSpc>
                <a:spcPts val="3400"/>
              </a:lnSpc>
              <a:buNone/>
            </a:pPr>
            <a:r>
              <a:rPr lang="en-US" sz="3000" b="1" dirty="0">
                <a:solidFill>
                  <a:srgbClr val="1B2A38"/>
                </a:solidFill>
                <a:latin typeface="Cambria" pitchFamily="34" charset="0"/>
                <a:ea typeface="Cambria" pitchFamily="34" charset="-122"/>
                <a:cs typeface="Cambria" pitchFamily="34" charset="-120"/>
              </a:rPr>
              <a:t>The competing terms behind a year-long deficit</a:t>
            </a:r>
            <a:endParaRPr lang="en-US" sz="3000" dirty="0"/>
          </a:p>
        </p:txBody>
      </p:sp>
      <p:sp>
        <p:nvSpPr>
          <p:cNvPr id="4" name="Shape 2"/>
          <p:cNvSpPr/>
          <p:nvPr/>
        </p:nvSpPr>
        <p:spPr>
          <a:xfrm>
            <a:off x="512064" y="2112264"/>
            <a:ext cx="6181344" cy="3557016"/>
          </a:xfrm>
          <a:prstGeom prst="rect">
            <a:avLst/>
          </a:prstGeom>
          <a:solidFill>
            <a:srgbClr val="FFFFFF"/>
          </a:solidFill>
          <a:ln w="12700">
            <a:solidFill>
              <a:srgbClr val="D5E0E8"/>
            </a:solidFill>
            <a:prstDash val="solid"/>
          </a:ln>
          <a:effectLst>
            <a:outerShdw blurRad="76200" dist="25400" dir="5400000" algn="bl" rotWithShape="0">
              <a:srgbClr val="9AB0BF">
                <a:alpha val="30000"/>
              </a:srgbClr>
            </a:outerShdw>
          </a:effectLst>
        </p:spPr>
      </p:sp>
      <p:pic>
        <p:nvPicPr>
          <p:cNvPr id="5" name="Image 0" descr="/home/claude/figs/11_MB_dry12_all_basins_heatmap.png"/>
          <p:cNvPicPr>
            <a:picLocks noChangeAspect="1"/>
          </p:cNvPicPr>
          <p:nvPr/>
        </p:nvPicPr>
        <p:blipFill>
          <a:blip r:embed="rId3"/>
          <a:stretch>
            <a:fillRect/>
          </a:stretch>
        </p:blipFill>
        <p:spPr>
          <a:xfrm>
            <a:off x="548640" y="2148840"/>
            <a:ext cx="6108192" cy="3483864"/>
          </a:xfrm>
          <a:prstGeom prst="rect">
            <a:avLst/>
          </a:prstGeom>
        </p:spPr>
      </p:pic>
      <p:sp>
        <p:nvSpPr>
          <p:cNvPr id="6" name="Text 3"/>
          <p:cNvSpPr txBox="1"/>
          <p:nvPr/>
        </p:nvSpPr>
        <p:spPr>
          <a:xfrm>
            <a:off x="548640" y="5724144"/>
            <a:ext cx="6108192" cy="457200"/>
          </a:xfrm>
          <a:prstGeom prst="rect">
            <a:avLst/>
          </a:prstGeom>
          <a:noFill/>
          <a:ln/>
        </p:spPr>
        <p:txBody>
          <a:bodyPr wrap="square" lIns="0" tIns="0" rIns="0" bIns="0" rtlCol="0" anchor="ctr"/>
          <a:lstStyle/>
          <a:p>
            <a:pPr marL="0" indent="0">
              <a:lnSpc>
                <a:spcPts val="1300"/>
              </a:lnSpc>
              <a:buNone/>
            </a:pPr>
            <a:r>
              <a:rPr lang="en-US" sz="1000" i="1" dirty="0">
                <a:solidFill>
                  <a:srgbClr val="5B6B79"/>
                </a:solidFill>
                <a:latin typeface="Calibri" pitchFamily="34" charset="0"/>
                <a:ea typeface="Calibri" pitchFamily="34" charset="-122"/>
                <a:cs typeface="Calibri" pitchFamily="34" charset="-120"/>
              </a:rPr>
              <a:t>Accumulated contributions over the 12-month dry window (mm), by basin and term. Note the wider colour range than the wet grid.</a:t>
            </a:r>
            <a:endParaRPr lang="en-US" sz="1000" dirty="0"/>
          </a:p>
        </p:txBody>
      </p:sp>
      <p:sp>
        <p:nvSpPr>
          <p:cNvPr id="7" name="Shape 4"/>
          <p:cNvSpPr/>
          <p:nvPr/>
        </p:nvSpPr>
        <p:spPr>
          <a:xfrm>
            <a:off x="6949440" y="1783080"/>
            <a:ext cx="4663440" cy="4343400"/>
          </a:xfrm>
          <a:prstGeom prst="roundRect">
            <a:avLst>
              <a:gd name="adj" fmla="val 1895"/>
            </a:avLst>
          </a:prstGeom>
          <a:solidFill>
            <a:srgbClr val="F1F6F9"/>
          </a:solidFill>
          <a:ln w="12700">
            <a:solidFill>
              <a:srgbClr val="D5E0E8"/>
            </a:solidFill>
            <a:prstDash val="solid"/>
          </a:ln>
          <a:effectLst>
            <a:outerShdw blurRad="63500" dist="25400" dir="5400000" algn="bl" rotWithShape="0">
              <a:srgbClr val="9AB0BF">
                <a:alpha val="28000"/>
              </a:srgbClr>
            </a:outerShdw>
          </a:effectLst>
        </p:spPr>
      </p:sp>
      <p:sp>
        <p:nvSpPr>
          <p:cNvPr id="8" name="Text 5"/>
          <p:cNvSpPr txBox="1"/>
          <p:nvPr/>
        </p:nvSpPr>
        <p:spPr>
          <a:xfrm>
            <a:off x="7223760" y="1947672"/>
            <a:ext cx="4114800" cy="457200"/>
          </a:xfrm>
          <a:prstGeom prst="rect">
            <a:avLst/>
          </a:prstGeom>
          <a:noFill/>
          <a:ln/>
        </p:spPr>
        <p:txBody>
          <a:bodyPr wrap="square" lIns="0" tIns="0" rIns="0" bIns="0" rtlCol="0" anchor="ctr"/>
          <a:lstStyle/>
          <a:p>
            <a:pPr marL="0" indent="0">
              <a:lnSpc>
                <a:spcPts val="1800"/>
              </a:lnSpc>
              <a:buNone/>
            </a:pPr>
            <a:r>
              <a:rPr lang="en-US" sz="1600" b="1" dirty="0">
                <a:solidFill>
                  <a:srgbClr val="B5651D"/>
                </a:solidFill>
                <a:latin typeface="Cambria" pitchFamily="34" charset="0"/>
                <a:ea typeface="Cambria" pitchFamily="34" charset="-122"/>
                <a:cs typeface="Cambria" pitchFamily="34" charset="-120"/>
              </a:rPr>
              <a:t>Opposing columns</a:t>
            </a:r>
            <a:endParaRPr lang="en-US" sz="1600" dirty="0"/>
          </a:p>
        </p:txBody>
      </p:sp>
      <p:sp>
        <p:nvSpPr>
          <p:cNvPr id="9" name="Text 6"/>
          <p:cNvSpPr txBox="1"/>
          <p:nvPr/>
        </p:nvSpPr>
        <p:spPr>
          <a:xfrm>
            <a:off x="7223760" y="2432304"/>
            <a:ext cx="4160520" cy="2743200"/>
          </a:xfrm>
          <a:prstGeom prst="rect">
            <a:avLst/>
          </a:prstGeom>
          <a:noFill/>
          <a:ln/>
        </p:spPr>
        <p:txBody>
          <a:bodyPr wrap="square" lIns="0" tIns="0" rIns="0" bIns="0" rtlCol="0" anchor="t"/>
          <a:lstStyle/>
          <a:p>
            <a:pPr marL="165100" indent="-165100">
              <a:lnSpc>
                <a:spcPts val="1500"/>
              </a:lnSpc>
              <a:spcAft>
                <a:spcPts val="800"/>
              </a:spcAft>
              <a:buSzPct val="100000"/>
              <a:buChar char="•"/>
            </a:pPr>
            <a:r>
              <a:rPr lang="en-US" sz="1200" dirty="0">
                <a:solidFill>
                  <a:srgbClr val="1B2A38"/>
                </a:solidFill>
                <a:latin typeface="Calibri" pitchFamily="34" charset="0"/>
                <a:ea typeface="Calibri" pitchFamily="34" charset="-122"/>
                <a:cs typeface="Calibri" pitchFamily="34" charset="-120"/>
              </a:rPr>
              <a:t>Mean-flow and transient terms pull hard against each other, most visibly in Tennessee and Ohio: deeply negative mean-flow set against strongly positive transient.</a:t>
            </a:r>
            <a:endParaRPr lang="en-US" sz="1200" dirty="0"/>
          </a:p>
          <a:p>
            <a:pPr marL="165100" indent="-165100">
              <a:lnSpc>
                <a:spcPts val="1500"/>
              </a:lnSpc>
              <a:spcAft>
                <a:spcPts val="800"/>
              </a:spcAft>
              <a:buSzPct val="100000"/>
              <a:buChar char="•"/>
            </a:pPr>
            <a:r>
              <a:rPr lang="en-US" sz="1200" dirty="0">
                <a:solidFill>
                  <a:srgbClr val="1B2A38"/>
                </a:solidFill>
                <a:latin typeface="Calibri" pitchFamily="34" charset="0"/>
                <a:ea typeface="Calibri" pitchFamily="34" charset="-122"/>
                <a:cs typeface="Calibri" pitchFamily="34" charset="-120"/>
              </a:rPr>
              <a:t>Wind-convergence contributions run negative in the far-downstream Lower Mississippi and Red rows.</a:t>
            </a:r>
            <a:endParaRPr lang="en-US" sz="1200" dirty="0"/>
          </a:p>
          <a:p>
            <a:pPr marL="165100" indent="-165100">
              <a:lnSpc>
                <a:spcPts val="1500"/>
              </a:lnSpc>
              <a:spcAft>
                <a:spcPts val="800"/>
              </a:spcAft>
              <a:buSzPct val="100000"/>
              <a:buChar char="•"/>
            </a:pPr>
            <a:r>
              <a:rPr lang="en-US" sz="1200" dirty="0">
                <a:solidFill>
                  <a:srgbClr val="1B2A38"/>
                </a:solidFill>
                <a:latin typeface="Calibri" pitchFamily="34" charset="0"/>
                <a:ea typeface="Calibri" pitchFamily="34" charset="-122"/>
                <a:cs typeface="Calibri" pitchFamily="34" charset="-120"/>
              </a:rPr>
              <a:t>Moisture advection is unfavourable in Ohio and Tennessee, yet positive in Missouri and Arkansas-White.</a:t>
            </a:r>
            <a:endParaRPr lang="en-US" sz="1200" dirty="0"/>
          </a:p>
        </p:txBody>
      </p:sp>
      <p:sp>
        <p:nvSpPr>
          <p:cNvPr id="10" name="Shape 7"/>
          <p:cNvSpPr/>
          <p:nvPr/>
        </p:nvSpPr>
        <p:spPr>
          <a:xfrm>
            <a:off x="7223760" y="5212080"/>
            <a:ext cx="4114800" cy="0"/>
          </a:xfrm>
          <a:prstGeom prst="line">
            <a:avLst/>
          </a:prstGeom>
          <a:noFill/>
          <a:ln w="12700">
            <a:solidFill>
              <a:srgbClr val="D5E0E8"/>
            </a:solidFill>
            <a:prstDash val="solid"/>
          </a:ln>
        </p:spPr>
      </p:sp>
      <p:sp>
        <p:nvSpPr>
          <p:cNvPr id="11" name="Text 8"/>
          <p:cNvSpPr txBox="1"/>
          <p:nvPr/>
        </p:nvSpPr>
        <p:spPr>
          <a:xfrm>
            <a:off x="7223760" y="5285232"/>
            <a:ext cx="4160520" cy="914400"/>
          </a:xfrm>
          <a:prstGeom prst="rect">
            <a:avLst/>
          </a:prstGeom>
          <a:noFill/>
          <a:ln/>
        </p:spPr>
        <p:txBody>
          <a:bodyPr wrap="square" lIns="0" tIns="0" rIns="0" bIns="0" rtlCol="0" anchor="ctr"/>
          <a:lstStyle/>
          <a:p>
            <a:pPr marL="0" indent="0">
              <a:lnSpc>
                <a:spcPts val="1400"/>
              </a:lnSpc>
              <a:buNone/>
            </a:pPr>
            <a:r>
              <a:rPr lang="en-US" sz="1050" i="1" dirty="0">
                <a:solidFill>
                  <a:srgbClr val="5B6B79"/>
                </a:solidFill>
                <a:latin typeface="Calibri" pitchFamily="34" charset="0"/>
                <a:ea typeface="Calibri" pitchFamily="34" charset="-122"/>
                <a:cs typeface="Calibri" pitchFamily="34" charset="-120"/>
              </a:rPr>
              <a:t>Absolute accumulated contributions blend climatology with the event, so read them alongside the all-negative convergence anomaly bar chart.</a:t>
            </a:r>
            <a:endParaRPr lang="en-US" sz="1050" dirty="0"/>
          </a:p>
        </p:txBody>
      </p:sp>
      <p:sp>
        <p:nvSpPr>
          <p:cNvPr id="12" name="Text 9"/>
          <p:cNvSpPr txBox="1"/>
          <p:nvPr/>
        </p:nvSpPr>
        <p:spPr>
          <a:xfrm>
            <a:off x="548640" y="6473952"/>
            <a:ext cx="8229600" cy="274320"/>
          </a:xfrm>
          <a:prstGeom prst="rect">
            <a:avLst/>
          </a:prstGeom>
          <a:noFill/>
          <a:ln/>
        </p:spPr>
        <p:txBody>
          <a:bodyPr wrap="square" lIns="0" tIns="0" rIns="0" bIns="0" rtlCol="0" anchor="ctr"/>
          <a:lstStyle/>
          <a:p>
            <a:pPr marL="0" indent="0">
              <a:buNone/>
            </a:pPr>
            <a:r>
              <a:rPr lang="en-US" sz="850" dirty="0">
                <a:solidFill>
                  <a:srgbClr val="5B6B79"/>
                </a:solidFill>
                <a:latin typeface="Calibri" pitchFamily="34" charset="0"/>
                <a:ea typeface="Calibri" pitchFamily="34" charset="-122"/>
                <a:cs typeface="Calibri" pitchFamily="34" charset="-120"/>
              </a:rPr>
              <a:t>ERA5 moisture-budget analysis  |  Mississippi River wet and dry extremes</a:t>
            </a:r>
            <a:endParaRPr lang="en-US" sz="850" dirty="0"/>
          </a:p>
        </p:txBody>
      </p:sp>
      <p:sp>
        <p:nvSpPr>
          <p:cNvPr id="13" name="Text 10"/>
          <p:cNvSpPr txBox="1"/>
          <p:nvPr/>
        </p:nvSpPr>
        <p:spPr>
          <a:xfrm>
            <a:off x="11091672" y="6473952"/>
            <a:ext cx="548640" cy="274320"/>
          </a:xfrm>
          <a:prstGeom prst="rect">
            <a:avLst/>
          </a:prstGeom>
          <a:noFill/>
          <a:ln/>
        </p:spPr>
        <p:txBody>
          <a:bodyPr wrap="square" lIns="0" tIns="0" rIns="0" bIns="0" rtlCol="0" anchor="ctr"/>
          <a:lstStyle/>
          <a:p>
            <a:pPr marL="0" indent="0" algn="r">
              <a:buNone/>
            </a:pPr>
            <a:r>
              <a:rPr lang="en-US" sz="900" dirty="0">
                <a:solidFill>
                  <a:srgbClr val="5B6B79"/>
                </a:solidFill>
                <a:latin typeface="Calibri" pitchFamily="34" charset="0"/>
                <a:ea typeface="Calibri" pitchFamily="34" charset="-122"/>
                <a:cs typeface="Calibri" pitchFamily="34" charset="-120"/>
              </a:rPr>
              <a:t>16</a:t>
            </a:r>
            <a:endParaRPr lang="en-US" sz="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11091672" cy="274320"/>
          </a:xfrm>
          <a:prstGeom prst="rect">
            <a:avLst/>
          </a:prstGeom>
          <a:noFill/>
          <a:ln/>
        </p:spPr>
        <p:txBody>
          <a:bodyPr wrap="square" lIns="0" tIns="0" rIns="0" bIns="0" rtlCol="0" anchor="ctr"/>
          <a:lstStyle/>
          <a:p>
            <a:pPr marL="0" indent="0">
              <a:buNone/>
            </a:pPr>
            <a:r>
              <a:rPr lang="en-US" sz="1200" b="1" kern="0" spc="200" dirty="0">
                <a:solidFill>
                  <a:srgbClr val="B5651D"/>
                </a:solidFill>
                <a:latin typeface="Calibri" pitchFamily="34" charset="0"/>
                <a:ea typeface="Calibri" pitchFamily="34" charset="-122"/>
                <a:cs typeface="Calibri" pitchFamily="34" charset="-120"/>
              </a:rPr>
              <a:t>DROUGHT TRANSPORT  |  FIGURE</a:t>
            </a:r>
            <a:endParaRPr lang="en-US" sz="1200" dirty="0"/>
          </a:p>
        </p:txBody>
      </p:sp>
      <p:sp>
        <p:nvSpPr>
          <p:cNvPr id="3" name="Text 1"/>
          <p:cNvSpPr txBox="1"/>
          <p:nvPr/>
        </p:nvSpPr>
        <p:spPr>
          <a:xfrm>
            <a:off x="548640" y="658368"/>
            <a:ext cx="11091672" cy="822960"/>
          </a:xfrm>
          <a:prstGeom prst="rect">
            <a:avLst/>
          </a:prstGeom>
          <a:noFill/>
          <a:ln/>
        </p:spPr>
        <p:txBody>
          <a:bodyPr wrap="square" lIns="0" tIns="0" rIns="0" bIns="0" rtlCol="0" anchor="ctr"/>
          <a:lstStyle/>
          <a:p>
            <a:pPr marL="0" indent="0">
              <a:lnSpc>
                <a:spcPts val="3400"/>
              </a:lnSpc>
              <a:buNone/>
            </a:pPr>
            <a:r>
              <a:rPr lang="en-US" sz="3000" b="1" dirty="0">
                <a:solidFill>
                  <a:srgbClr val="1B2A38"/>
                </a:solidFill>
                <a:latin typeface="Cambria" pitchFamily="34" charset="0"/>
                <a:ea typeface="Cambria" pitchFamily="34" charset="-122"/>
                <a:cs typeface="Cambria" pitchFamily="34" charset="-120"/>
              </a:rPr>
              <a:t>The Gulf pathway shuts down and reverses</a:t>
            </a:r>
            <a:endParaRPr lang="en-US" sz="3000" dirty="0"/>
          </a:p>
        </p:txBody>
      </p:sp>
      <p:sp>
        <p:nvSpPr>
          <p:cNvPr id="4" name="Shape 2"/>
          <p:cNvSpPr/>
          <p:nvPr/>
        </p:nvSpPr>
        <p:spPr>
          <a:xfrm>
            <a:off x="512064" y="1700784"/>
            <a:ext cx="5980176" cy="4389120"/>
          </a:xfrm>
          <a:prstGeom prst="rect">
            <a:avLst/>
          </a:prstGeom>
          <a:solidFill>
            <a:srgbClr val="FFFFFF"/>
          </a:solidFill>
          <a:ln w="12700">
            <a:solidFill>
              <a:srgbClr val="D5E0E8"/>
            </a:solidFill>
            <a:prstDash val="solid"/>
          </a:ln>
          <a:effectLst>
            <a:outerShdw blurRad="76200" dist="25400" dir="5400000" algn="bl" rotWithShape="0">
              <a:srgbClr val="9AB0BF">
                <a:alpha val="30000"/>
              </a:srgbClr>
            </a:outerShdw>
          </a:effectLst>
        </p:spPr>
      </p:sp>
      <p:pic>
        <p:nvPicPr>
          <p:cNvPr id="5" name="Image 0" descr="/home/claude/figs/07_dry12_spatial_moisture_transport_composite.png"/>
          <p:cNvPicPr>
            <a:picLocks noChangeAspect="1"/>
          </p:cNvPicPr>
          <p:nvPr/>
        </p:nvPicPr>
        <p:blipFill>
          <a:blip r:embed="rId3"/>
          <a:stretch>
            <a:fillRect/>
          </a:stretch>
        </p:blipFill>
        <p:spPr>
          <a:xfrm>
            <a:off x="548640" y="1737360"/>
            <a:ext cx="5907024" cy="4315968"/>
          </a:xfrm>
          <a:prstGeom prst="rect">
            <a:avLst/>
          </a:prstGeom>
        </p:spPr>
      </p:pic>
      <p:sp>
        <p:nvSpPr>
          <p:cNvPr id="6" name="Text 3"/>
          <p:cNvSpPr txBox="1"/>
          <p:nvPr/>
        </p:nvSpPr>
        <p:spPr>
          <a:xfrm>
            <a:off x="548640" y="6144768"/>
            <a:ext cx="5907024" cy="457200"/>
          </a:xfrm>
          <a:prstGeom prst="rect">
            <a:avLst/>
          </a:prstGeom>
          <a:noFill/>
          <a:ln/>
        </p:spPr>
        <p:txBody>
          <a:bodyPr wrap="square" lIns="0" tIns="0" rIns="0" bIns="0" rtlCol="0" anchor="ctr"/>
          <a:lstStyle/>
          <a:p>
            <a:pPr marL="0" indent="0">
              <a:lnSpc>
                <a:spcPts val="1300"/>
              </a:lnSpc>
              <a:buNone/>
            </a:pPr>
            <a:r>
              <a:rPr lang="en-US" sz="1000" i="1" dirty="0">
                <a:solidFill>
                  <a:srgbClr val="5B6B79"/>
                </a:solidFill>
                <a:latin typeface="Calibri" pitchFamily="34" charset="0"/>
                <a:ea typeface="Calibri" pitchFamily="34" charset="-122"/>
                <a:cs typeface="Calibri" pitchFamily="34" charset="-120"/>
              </a:rPr>
              <a:t>Shading: 12-month convergence anomaly (mm). Arrows: anomalous vapour transport.</a:t>
            </a:r>
            <a:endParaRPr lang="en-US" sz="1000" dirty="0"/>
          </a:p>
        </p:txBody>
      </p:sp>
      <p:sp>
        <p:nvSpPr>
          <p:cNvPr id="7" name="Shape 4"/>
          <p:cNvSpPr/>
          <p:nvPr/>
        </p:nvSpPr>
        <p:spPr>
          <a:xfrm>
            <a:off x="7040880" y="1783080"/>
            <a:ext cx="4572000" cy="4343400"/>
          </a:xfrm>
          <a:prstGeom prst="roundRect">
            <a:avLst>
              <a:gd name="adj" fmla="val 1895"/>
            </a:avLst>
          </a:prstGeom>
          <a:solidFill>
            <a:srgbClr val="F3EDE4"/>
          </a:solidFill>
          <a:ln w="12700">
            <a:solidFill>
              <a:srgbClr val="D5E0E8"/>
            </a:solidFill>
            <a:prstDash val="solid"/>
          </a:ln>
          <a:effectLst>
            <a:outerShdw blurRad="63500" dist="25400" dir="5400000" algn="bl" rotWithShape="0">
              <a:srgbClr val="9AB0BF">
                <a:alpha val="28000"/>
              </a:srgbClr>
            </a:outerShdw>
          </a:effectLst>
        </p:spPr>
      </p:sp>
      <p:sp>
        <p:nvSpPr>
          <p:cNvPr id="8" name="Text 5"/>
          <p:cNvSpPr txBox="1"/>
          <p:nvPr/>
        </p:nvSpPr>
        <p:spPr>
          <a:xfrm>
            <a:off x="7315200" y="1947672"/>
            <a:ext cx="4023360" cy="457200"/>
          </a:xfrm>
          <a:prstGeom prst="rect">
            <a:avLst/>
          </a:prstGeom>
          <a:noFill/>
          <a:ln/>
        </p:spPr>
        <p:txBody>
          <a:bodyPr wrap="square" lIns="0" tIns="0" rIns="0" bIns="0" rtlCol="0" anchor="ctr"/>
          <a:lstStyle/>
          <a:p>
            <a:pPr marL="0" indent="0">
              <a:lnSpc>
                <a:spcPts val="1800"/>
              </a:lnSpc>
              <a:buNone/>
            </a:pPr>
            <a:r>
              <a:rPr lang="en-US" sz="1600" b="1" dirty="0">
                <a:solidFill>
                  <a:srgbClr val="B5651D"/>
                </a:solidFill>
                <a:latin typeface="Cambria" pitchFamily="34" charset="0"/>
                <a:ea typeface="Cambria" pitchFamily="34" charset="-122"/>
                <a:cs typeface="Cambria" pitchFamily="34" charset="-120"/>
              </a:rPr>
              <a:t>Mirror of the flood</a:t>
            </a:r>
            <a:endParaRPr lang="en-US" sz="1600" dirty="0"/>
          </a:p>
        </p:txBody>
      </p:sp>
      <p:sp>
        <p:nvSpPr>
          <p:cNvPr id="9" name="Text 6"/>
          <p:cNvSpPr txBox="1"/>
          <p:nvPr/>
        </p:nvSpPr>
        <p:spPr>
          <a:xfrm>
            <a:off x="7315200" y="2432304"/>
            <a:ext cx="4069080" cy="2834640"/>
          </a:xfrm>
          <a:prstGeom prst="rect">
            <a:avLst/>
          </a:prstGeom>
          <a:noFill/>
          <a:ln/>
        </p:spPr>
        <p:txBody>
          <a:bodyPr wrap="square" lIns="0" tIns="0" rIns="0" bIns="0" rtlCol="0" anchor="t"/>
          <a:lstStyle/>
          <a:p>
            <a:pPr marL="165100" indent="-165100">
              <a:lnSpc>
                <a:spcPts val="1500"/>
              </a:lnSpc>
              <a:spcAft>
                <a:spcPts val="800"/>
              </a:spcAft>
              <a:buSzPct val="100000"/>
              <a:buChar char="•"/>
            </a:pPr>
            <a:r>
              <a:rPr lang="en-US" sz="1200" dirty="0">
                <a:solidFill>
                  <a:srgbClr val="1B2A38"/>
                </a:solidFill>
                <a:latin typeface="Calibri" pitchFamily="34" charset="0"/>
                <a:ea typeface="Calibri" pitchFamily="34" charset="-122"/>
                <a:cs typeface="Calibri" pitchFamily="34" charset="-120"/>
              </a:rPr>
              <a:t>A broad negative convergence deficit blankets the basin, dropping below -200 mm over twelve months.</a:t>
            </a:r>
            <a:endParaRPr lang="en-US" sz="1200" dirty="0"/>
          </a:p>
          <a:p>
            <a:pPr marL="165100" indent="-165100">
              <a:lnSpc>
                <a:spcPts val="1500"/>
              </a:lnSpc>
              <a:spcAft>
                <a:spcPts val="800"/>
              </a:spcAft>
              <a:buSzPct val="100000"/>
              <a:buChar char="•"/>
            </a:pPr>
            <a:r>
              <a:rPr lang="en-US" sz="1200" dirty="0">
                <a:solidFill>
                  <a:srgbClr val="1B2A38"/>
                </a:solidFill>
                <a:latin typeface="Calibri" pitchFamily="34" charset="0"/>
                <a:ea typeface="Calibri" pitchFamily="34" charset="-122"/>
                <a:cs typeface="Calibri" pitchFamily="34" charset="-120"/>
              </a:rPr>
              <a:t>Transport arrows point southward out of the basin toward the Gulf, the reverse of the wet surge.</a:t>
            </a:r>
            <a:endParaRPr lang="en-US" sz="1200" dirty="0"/>
          </a:p>
          <a:p>
            <a:pPr marL="165100" indent="-165100">
              <a:lnSpc>
                <a:spcPts val="1500"/>
              </a:lnSpc>
              <a:spcAft>
                <a:spcPts val="800"/>
              </a:spcAft>
              <a:buSzPct val="100000"/>
              <a:buChar char="•"/>
            </a:pPr>
            <a:r>
              <a:rPr lang="en-US" sz="1200" dirty="0">
                <a:solidFill>
                  <a:srgbClr val="1B2A38"/>
                </a:solidFill>
                <a:latin typeface="Calibri" pitchFamily="34" charset="0"/>
                <a:ea typeface="Calibri" pitchFamily="34" charset="-122"/>
                <a:cs typeface="Calibri" pitchFamily="34" charset="-120"/>
              </a:rPr>
              <a:t>The Gulf inflow is suppressed and turns to net export across the corridor.</a:t>
            </a:r>
            <a:endParaRPr lang="en-US" sz="1200" dirty="0"/>
          </a:p>
          <a:p>
            <a:pPr marL="165100" indent="-165100">
              <a:lnSpc>
                <a:spcPts val="1500"/>
              </a:lnSpc>
              <a:spcAft>
                <a:spcPts val="800"/>
              </a:spcAft>
              <a:buSzPct val="100000"/>
              <a:buChar char="•"/>
            </a:pPr>
            <a:r>
              <a:rPr lang="en-US" sz="1200" dirty="0">
                <a:solidFill>
                  <a:srgbClr val="1B2A38"/>
                </a:solidFill>
                <a:latin typeface="Calibri" pitchFamily="34" charset="0"/>
                <a:ea typeface="Calibri" pitchFamily="34" charset="-122"/>
                <a:cs typeface="Calibri" pitchFamily="34" charset="-120"/>
              </a:rPr>
              <a:t>Positive anomalies ring the basin to the west, east and south.</a:t>
            </a:r>
            <a:endParaRPr lang="en-US" sz="1200" dirty="0"/>
          </a:p>
        </p:txBody>
      </p:sp>
      <p:sp>
        <p:nvSpPr>
          <p:cNvPr id="10" name="Shape 7"/>
          <p:cNvSpPr/>
          <p:nvPr/>
        </p:nvSpPr>
        <p:spPr>
          <a:xfrm>
            <a:off x="7315200" y="5257800"/>
            <a:ext cx="4023360" cy="0"/>
          </a:xfrm>
          <a:prstGeom prst="line">
            <a:avLst/>
          </a:prstGeom>
          <a:noFill/>
          <a:ln w="12700">
            <a:solidFill>
              <a:srgbClr val="D5E0E8"/>
            </a:solidFill>
            <a:prstDash val="solid"/>
          </a:ln>
        </p:spPr>
      </p:sp>
      <p:sp>
        <p:nvSpPr>
          <p:cNvPr id="11" name="Text 8"/>
          <p:cNvSpPr txBox="1"/>
          <p:nvPr/>
        </p:nvSpPr>
        <p:spPr>
          <a:xfrm>
            <a:off x="7315200" y="5330952"/>
            <a:ext cx="4069080" cy="914400"/>
          </a:xfrm>
          <a:prstGeom prst="rect">
            <a:avLst/>
          </a:prstGeom>
          <a:noFill/>
          <a:ln/>
        </p:spPr>
        <p:txBody>
          <a:bodyPr wrap="square" lIns="0" tIns="0" rIns="0" bIns="0" rtlCol="0" anchor="ctr"/>
          <a:lstStyle/>
          <a:p>
            <a:pPr marL="0" indent="0">
              <a:lnSpc>
                <a:spcPts val="1400"/>
              </a:lnSpc>
              <a:buNone/>
            </a:pPr>
            <a:r>
              <a:rPr lang="en-US" sz="1050" i="1" dirty="0">
                <a:solidFill>
                  <a:srgbClr val="5B6B79"/>
                </a:solidFill>
                <a:latin typeface="Calibri" pitchFamily="34" charset="0"/>
                <a:ea typeface="Calibri" pitchFamily="34" charset="-122"/>
                <a:cs typeface="Calibri" pitchFamily="34" charset="-120"/>
              </a:rPr>
              <a:t>Windows differ (12 months here versus 3 for the wet map), so the magnitudes are not directly comparable. Persistent drought is a large-scale reorganisation of transport, not merely local rainfall variance.</a:t>
            </a:r>
            <a:endParaRPr lang="en-US" sz="1050" dirty="0"/>
          </a:p>
        </p:txBody>
      </p:sp>
      <p:sp>
        <p:nvSpPr>
          <p:cNvPr id="12" name="Text 9"/>
          <p:cNvSpPr txBox="1"/>
          <p:nvPr/>
        </p:nvSpPr>
        <p:spPr>
          <a:xfrm>
            <a:off x="548640" y="6473952"/>
            <a:ext cx="8229600" cy="274320"/>
          </a:xfrm>
          <a:prstGeom prst="rect">
            <a:avLst/>
          </a:prstGeom>
          <a:noFill/>
          <a:ln/>
        </p:spPr>
        <p:txBody>
          <a:bodyPr wrap="square" lIns="0" tIns="0" rIns="0" bIns="0" rtlCol="0" anchor="ctr"/>
          <a:lstStyle/>
          <a:p>
            <a:pPr marL="0" indent="0">
              <a:buNone/>
            </a:pPr>
            <a:r>
              <a:rPr lang="en-US" sz="850" dirty="0">
                <a:solidFill>
                  <a:srgbClr val="5B6B79"/>
                </a:solidFill>
                <a:latin typeface="Calibri" pitchFamily="34" charset="0"/>
                <a:ea typeface="Calibri" pitchFamily="34" charset="-122"/>
                <a:cs typeface="Calibri" pitchFamily="34" charset="-120"/>
              </a:rPr>
              <a:t>ERA5 moisture-budget analysis  |  Mississippi River wet and dry extremes</a:t>
            </a:r>
            <a:endParaRPr lang="en-US" sz="850" dirty="0"/>
          </a:p>
        </p:txBody>
      </p:sp>
      <p:sp>
        <p:nvSpPr>
          <p:cNvPr id="13" name="Text 10"/>
          <p:cNvSpPr txBox="1"/>
          <p:nvPr/>
        </p:nvSpPr>
        <p:spPr>
          <a:xfrm>
            <a:off x="11091672" y="6473952"/>
            <a:ext cx="548640" cy="274320"/>
          </a:xfrm>
          <a:prstGeom prst="rect">
            <a:avLst/>
          </a:prstGeom>
          <a:noFill/>
          <a:ln/>
        </p:spPr>
        <p:txBody>
          <a:bodyPr wrap="square" lIns="0" tIns="0" rIns="0" bIns="0" rtlCol="0" anchor="ctr"/>
          <a:lstStyle/>
          <a:p>
            <a:pPr marL="0" indent="0" algn="r">
              <a:buNone/>
            </a:pPr>
            <a:r>
              <a:rPr lang="en-US" sz="900" dirty="0">
                <a:solidFill>
                  <a:srgbClr val="5B6B79"/>
                </a:solidFill>
                <a:latin typeface="Calibri" pitchFamily="34" charset="0"/>
                <a:ea typeface="Calibri" pitchFamily="34" charset="-122"/>
                <a:cs typeface="Calibri" pitchFamily="34" charset="-120"/>
              </a:rPr>
              <a:t>17</a:t>
            </a:r>
            <a:endParaRPr lang="en-US" sz="9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11091672" cy="274320"/>
          </a:xfrm>
          <a:prstGeom prst="rect">
            <a:avLst/>
          </a:prstGeom>
          <a:noFill/>
          <a:ln/>
        </p:spPr>
        <p:txBody>
          <a:bodyPr wrap="square" lIns="0" tIns="0" rIns="0" bIns="0" rtlCol="0" anchor="ctr"/>
          <a:lstStyle/>
          <a:p>
            <a:pPr marL="0" indent="0">
              <a:buNone/>
            </a:pPr>
            <a:r>
              <a:rPr lang="en-US" sz="1200" b="1" kern="0" spc="200" dirty="0">
                <a:solidFill>
                  <a:srgbClr val="1C7293"/>
                </a:solidFill>
                <a:latin typeface="Calibri" pitchFamily="34" charset="0"/>
                <a:ea typeface="Calibri" pitchFamily="34" charset="-122"/>
                <a:cs typeface="Calibri" pitchFamily="34" charset="-120"/>
              </a:rPr>
              <a:t>TEMPORAL CHANGE</a:t>
            </a:r>
            <a:endParaRPr lang="en-US" sz="1200" dirty="0"/>
          </a:p>
        </p:txBody>
      </p:sp>
      <p:sp>
        <p:nvSpPr>
          <p:cNvPr id="3" name="Text 1"/>
          <p:cNvSpPr txBox="1"/>
          <p:nvPr/>
        </p:nvSpPr>
        <p:spPr>
          <a:xfrm>
            <a:off x="548640" y="658368"/>
            <a:ext cx="11091672" cy="822960"/>
          </a:xfrm>
          <a:prstGeom prst="rect">
            <a:avLst/>
          </a:prstGeom>
          <a:noFill/>
          <a:ln/>
        </p:spPr>
        <p:txBody>
          <a:bodyPr wrap="square" lIns="0" tIns="0" rIns="0" bIns="0" rtlCol="0" anchor="ctr"/>
          <a:lstStyle/>
          <a:p>
            <a:pPr marL="0" indent="0">
              <a:lnSpc>
                <a:spcPts val="3400"/>
              </a:lnSpc>
              <a:buNone/>
            </a:pPr>
            <a:r>
              <a:rPr lang="en-US" sz="3000" b="1" dirty="0">
                <a:solidFill>
                  <a:srgbClr val="1B2A38"/>
                </a:solidFill>
                <a:latin typeface="Cambria" pitchFamily="34" charset="0"/>
                <a:ea typeface="Cambria" pitchFamily="34" charset="-122"/>
                <a:cs typeface="Cambria" pitchFamily="34" charset="-120"/>
              </a:rPr>
              <a:t>Fewer droughts; individual events no stronger</a:t>
            </a:r>
            <a:endParaRPr lang="en-US" sz="3000" dirty="0"/>
          </a:p>
        </p:txBody>
      </p:sp>
      <p:graphicFrame>
        <p:nvGraphicFramePr>
          <p:cNvPr id="4" name="Chart 0"/>
          <p:cNvGraphicFramePr/>
          <p:nvPr/>
        </p:nvGraphicFramePr>
        <p:xfrm>
          <a:off x="548640" y="1828800"/>
          <a:ext cx="5760720" cy="3749040"/>
        </p:xfrm>
        <a:graphic>
          <a:graphicData uri="http://schemas.openxmlformats.org/drawingml/2006/chart">
            <c:chart xmlns:c="http://schemas.openxmlformats.org/drawingml/2006/chart" xmlns:r="http://schemas.openxmlformats.org/officeDocument/2006/relationships" r:id="rId3"/>
          </a:graphicData>
        </a:graphic>
      </p:graphicFrame>
      <p:sp>
        <p:nvSpPr>
          <p:cNvPr id="5" name="Shape 2"/>
          <p:cNvSpPr/>
          <p:nvPr/>
        </p:nvSpPr>
        <p:spPr>
          <a:xfrm>
            <a:off x="6583680" y="1828800"/>
            <a:ext cx="5029200" cy="1737360"/>
          </a:xfrm>
          <a:prstGeom prst="roundRect">
            <a:avLst>
              <a:gd name="adj" fmla="val 4737"/>
            </a:avLst>
          </a:prstGeom>
          <a:solidFill>
            <a:srgbClr val="F1F6F9"/>
          </a:solidFill>
          <a:ln w="12700">
            <a:solidFill>
              <a:srgbClr val="D5E0E8"/>
            </a:solidFill>
            <a:prstDash val="solid"/>
          </a:ln>
          <a:effectLst>
            <a:outerShdw blurRad="63500" dist="25400" dir="5400000" algn="bl" rotWithShape="0">
              <a:srgbClr val="9AB0BF">
                <a:alpha val="28000"/>
              </a:srgbClr>
            </a:outerShdw>
          </a:effectLst>
        </p:spPr>
      </p:sp>
      <p:sp>
        <p:nvSpPr>
          <p:cNvPr id="6" name="Text 3"/>
          <p:cNvSpPr txBox="1"/>
          <p:nvPr/>
        </p:nvSpPr>
        <p:spPr>
          <a:xfrm>
            <a:off x="6812280" y="1965960"/>
            <a:ext cx="4572000" cy="320040"/>
          </a:xfrm>
          <a:prstGeom prst="rect">
            <a:avLst/>
          </a:prstGeom>
          <a:noFill/>
          <a:ln/>
        </p:spPr>
        <p:txBody>
          <a:bodyPr wrap="square" lIns="0" tIns="0" rIns="0" bIns="0" rtlCol="0" anchor="ctr"/>
          <a:lstStyle/>
          <a:p>
            <a:pPr marL="0" indent="0">
              <a:buNone/>
            </a:pPr>
            <a:r>
              <a:rPr lang="en-US" sz="1100" b="1" kern="0" spc="100" dirty="0">
                <a:solidFill>
                  <a:srgbClr val="B5651D"/>
                </a:solidFill>
                <a:latin typeface="Calibri" pitchFamily="34" charset="0"/>
                <a:ea typeface="Calibri" pitchFamily="34" charset="-122"/>
                <a:cs typeface="Calibri" pitchFamily="34" charset="-120"/>
              </a:rPr>
              <a:t>Frequency</a:t>
            </a:r>
            <a:endParaRPr lang="en-US" sz="1100" dirty="0"/>
          </a:p>
        </p:txBody>
      </p:sp>
      <p:sp>
        <p:nvSpPr>
          <p:cNvPr id="7" name="Text 4"/>
          <p:cNvSpPr txBox="1"/>
          <p:nvPr/>
        </p:nvSpPr>
        <p:spPr>
          <a:xfrm>
            <a:off x="6812280" y="2286000"/>
            <a:ext cx="4572000" cy="1188720"/>
          </a:xfrm>
          <a:prstGeom prst="rect">
            <a:avLst/>
          </a:prstGeom>
          <a:noFill/>
          <a:ln/>
        </p:spPr>
        <p:txBody>
          <a:bodyPr wrap="square" lIns="0" tIns="0" rIns="0" bIns="0" rtlCol="0" anchor="ctr"/>
          <a:lstStyle/>
          <a:p>
            <a:pPr marL="0" indent="0">
              <a:lnSpc>
                <a:spcPts val="1700"/>
              </a:lnSpc>
              <a:spcAft>
                <a:spcPts val="500"/>
              </a:spcAft>
              <a:buNone/>
            </a:pPr>
            <a:r>
              <a:rPr lang="en-US" sz="1300" dirty="0">
                <a:solidFill>
                  <a:srgbClr val="1B2A38"/>
                </a:solidFill>
                <a:latin typeface="Calibri" pitchFamily="34" charset="0"/>
                <a:ea typeface="Calibri" pitchFamily="34" charset="-122"/>
                <a:cs typeface="Calibri" pitchFamily="34" charset="-120"/>
              </a:rPr>
              <a:t>Wet episodes barely move (about +11%, no formal test). </a:t>
            </a:r>
            <a:endParaRPr lang="en-US" sz="1300" dirty="0"/>
          </a:p>
          <a:p>
            <a:pPr marL="0" indent="0">
              <a:lnSpc>
                <a:spcPts val="1700"/>
              </a:lnSpc>
              <a:buNone/>
            </a:pPr>
            <a:r>
              <a:rPr lang="en-US" sz="1300" b="1" dirty="0">
                <a:solidFill>
                  <a:srgbClr val="1B2A38"/>
                </a:solidFill>
                <a:latin typeface="Calibri" pitchFamily="34" charset="0"/>
                <a:ea typeface="Calibri" pitchFamily="34" charset="-122"/>
                <a:cs typeface="Calibri" pitchFamily="34" charset="-120"/>
              </a:rPr>
              <a:t>12-month dry episodes fall from 3.55 to 1.71 per decade, roughly a 52% drop.</a:t>
            </a:r>
            <a:endParaRPr lang="en-US" sz="1300" dirty="0"/>
          </a:p>
        </p:txBody>
      </p:sp>
      <p:sp>
        <p:nvSpPr>
          <p:cNvPr id="8" name="Shape 5"/>
          <p:cNvSpPr/>
          <p:nvPr/>
        </p:nvSpPr>
        <p:spPr>
          <a:xfrm>
            <a:off x="6583680" y="3703320"/>
            <a:ext cx="5029200" cy="1874520"/>
          </a:xfrm>
          <a:prstGeom prst="roundRect">
            <a:avLst>
              <a:gd name="adj" fmla="val 4390"/>
            </a:avLst>
          </a:prstGeom>
          <a:solidFill>
            <a:srgbClr val="EAF1F6"/>
          </a:solidFill>
          <a:ln w="12700">
            <a:solidFill>
              <a:srgbClr val="D5E0E8"/>
            </a:solidFill>
            <a:prstDash val="solid"/>
          </a:ln>
          <a:effectLst>
            <a:outerShdw blurRad="63500" dist="25400" dir="5400000" algn="bl" rotWithShape="0">
              <a:srgbClr val="9AB0BF">
                <a:alpha val="28000"/>
              </a:srgbClr>
            </a:outerShdw>
          </a:effectLst>
        </p:spPr>
      </p:sp>
      <p:sp>
        <p:nvSpPr>
          <p:cNvPr id="9" name="Text 6"/>
          <p:cNvSpPr txBox="1"/>
          <p:nvPr/>
        </p:nvSpPr>
        <p:spPr>
          <a:xfrm>
            <a:off x="6812280" y="3840480"/>
            <a:ext cx="4572000" cy="320040"/>
          </a:xfrm>
          <a:prstGeom prst="rect">
            <a:avLst/>
          </a:prstGeom>
          <a:noFill/>
          <a:ln/>
        </p:spPr>
        <p:txBody>
          <a:bodyPr wrap="square" lIns="0" tIns="0" rIns="0" bIns="0" rtlCol="0" anchor="ctr"/>
          <a:lstStyle/>
          <a:p>
            <a:pPr marL="0" indent="0">
              <a:buNone/>
            </a:pPr>
            <a:r>
              <a:rPr lang="en-US" sz="1100" b="1" kern="0" spc="100" dirty="0">
                <a:solidFill>
                  <a:srgbClr val="1C7293"/>
                </a:solidFill>
                <a:latin typeface="Calibri" pitchFamily="34" charset="0"/>
                <a:ea typeface="Calibri" pitchFamily="34" charset="-122"/>
                <a:cs typeface="Calibri" pitchFamily="34" charset="-120"/>
              </a:rPr>
              <a:t>Magnitude</a:t>
            </a:r>
            <a:endParaRPr lang="en-US" sz="1100" dirty="0"/>
          </a:p>
        </p:txBody>
      </p:sp>
      <p:sp>
        <p:nvSpPr>
          <p:cNvPr id="10" name="Text 7"/>
          <p:cNvSpPr txBox="1"/>
          <p:nvPr/>
        </p:nvSpPr>
        <p:spPr>
          <a:xfrm>
            <a:off x="6812280" y="4160520"/>
            <a:ext cx="4572000" cy="1371600"/>
          </a:xfrm>
          <a:prstGeom prst="rect">
            <a:avLst/>
          </a:prstGeom>
          <a:noFill/>
          <a:ln/>
        </p:spPr>
        <p:txBody>
          <a:bodyPr wrap="square" lIns="0" tIns="0" rIns="0" bIns="0" rtlCol="0" anchor="ctr"/>
          <a:lstStyle/>
          <a:p>
            <a:pPr marL="0" indent="0">
              <a:lnSpc>
                <a:spcPts val="1700"/>
              </a:lnSpc>
              <a:spcAft>
                <a:spcPts val="500"/>
              </a:spcAft>
              <a:buNone/>
            </a:pPr>
            <a:r>
              <a:rPr lang="en-US" sz="1300" dirty="0">
                <a:solidFill>
                  <a:srgbClr val="1B2A38"/>
                </a:solidFill>
                <a:latin typeface="Calibri" pitchFamily="34" charset="0"/>
                <a:ea typeface="Calibri" pitchFamily="34" charset="-122"/>
                <a:cs typeface="Calibri" pitchFamily="34" charset="-120"/>
              </a:rPr>
              <a:t>Every early-versus-recent difference in P, E, P - E and convergence has a bootstrap interval spanning zero.</a:t>
            </a:r>
            <a:endParaRPr lang="en-US" sz="1300" dirty="0"/>
          </a:p>
          <a:p>
            <a:pPr marL="0" indent="0">
              <a:lnSpc>
                <a:spcPts val="1700"/>
              </a:lnSpc>
              <a:buNone/>
            </a:pPr>
            <a:r>
              <a:rPr lang="en-US" sz="1300" i="1" dirty="0">
                <a:solidFill>
                  <a:srgbClr val="1B2A38"/>
                </a:solidFill>
                <a:latin typeface="Calibri" pitchFamily="34" charset="0"/>
                <a:ea typeface="Calibri" pitchFamily="34" charset="-122"/>
                <a:cs typeface="Calibri" pitchFamily="34" charset="-120"/>
              </a:rPr>
              <a:t>The signal is in event OCCURRENCE, not event intensity.</a:t>
            </a:r>
            <a:endParaRPr lang="en-US" sz="1300" dirty="0"/>
          </a:p>
        </p:txBody>
      </p:sp>
      <p:sp>
        <p:nvSpPr>
          <p:cNvPr id="11" name="Text 8"/>
          <p:cNvSpPr txBox="1"/>
          <p:nvPr/>
        </p:nvSpPr>
        <p:spPr>
          <a:xfrm>
            <a:off x="548640" y="6473952"/>
            <a:ext cx="8229600" cy="274320"/>
          </a:xfrm>
          <a:prstGeom prst="rect">
            <a:avLst/>
          </a:prstGeom>
          <a:noFill/>
          <a:ln/>
        </p:spPr>
        <p:txBody>
          <a:bodyPr wrap="square" lIns="0" tIns="0" rIns="0" bIns="0" rtlCol="0" anchor="ctr"/>
          <a:lstStyle/>
          <a:p>
            <a:pPr marL="0" indent="0">
              <a:buNone/>
            </a:pPr>
            <a:r>
              <a:rPr lang="en-US" sz="850" dirty="0">
                <a:solidFill>
                  <a:srgbClr val="5B6B79"/>
                </a:solidFill>
                <a:latin typeface="Calibri" pitchFamily="34" charset="0"/>
                <a:ea typeface="Calibri" pitchFamily="34" charset="-122"/>
                <a:cs typeface="Calibri" pitchFamily="34" charset="-120"/>
              </a:rPr>
              <a:t>ERA5 moisture-budget analysis  |  Mississippi River wet and dry extremes</a:t>
            </a:r>
            <a:endParaRPr lang="en-US" sz="850" dirty="0"/>
          </a:p>
        </p:txBody>
      </p:sp>
      <p:sp>
        <p:nvSpPr>
          <p:cNvPr id="12" name="Text 9"/>
          <p:cNvSpPr txBox="1"/>
          <p:nvPr/>
        </p:nvSpPr>
        <p:spPr>
          <a:xfrm>
            <a:off x="11091672" y="6473952"/>
            <a:ext cx="548640" cy="274320"/>
          </a:xfrm>
          <a:prstGeom prst="rect">
            <a:avLst/>
          </a:prstGeom>
          <a:noFill/>
          <a:ln/>
        </p:spPr>
        <p:txBody>
          <a:bodyPr wrap="square" lIns="0" tIns="0" rIns="0" bIns="0" rtlCol="0" anchor="ctr"/>
          <a:lstStyle/>
          <a:p>
            <a:pPr marL="0" indent="0" algn="r">
              <a:buNone/>
            </a:pPr>
            <a:r>
              <a:rPr lang="en-US" sz="900" dirty="0">
                <a:solidFill>
                  <a:srgbClr val="5B6B79"/>
                </a:solidFill>
                <a:latin typeface="Calibri" pitchFamily="34" charset="0"/>
                <a:ea typeface="Calibri" pitchFamily="34" charset="-122"/>
                <a:cs typeface="Calibri" pitchFamily="34" charset="-120"/>
              </a:rPr>
              <a:t>18</a:t>
            </a:r>
            <a:endParaRPr lang="en-US" sz="9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11091672" cy="274320"/>
          </a:xfrm>
          <a:prstGeom prst="rect">
            <a:avLst/>
          </a:prstGeom>
          <a:noFill/>
          <a:ln/>
        </p:spPr>
        <p:txBody>
          <a:bodyPr wrap="square" lIns="0" tIns="0" rIns="0" bIns="0" rtlCol="0" anchor="ctr"/>
          <a:lstStyle/>
          <a:p>
            <a:pPr marL="0" indent="0">
              <a:buNone/>
            </a:pPr>
            <a:r>
              <a:rPr lang="en-US" sz="1200" b="1" kern="0" spc="200" dirty="0">
                <a:solidFill>
                  <a:srgbClr val="1C7293"/>
                </a:solidFill>
                <a:latin typeface="Calibri" pitchFamily="34" charset="0"/>
                <a:ea typeface="Calibri" pitchFamily="34" charset="-122"/>
                <a:cs typeface="Calibri" pitchFamily="34" charset="-120"/>
              </a:rPr>
              <a:t>POST-1940 ANALOGS</a:t>
            </a:r>
            <a:endParaRPr lang="en-US" sz="1200" dirty="0"/>
          </a:p>
        </p:txBody>
      </p:sp>
      <p:sp>
        <p:nvSpPr>
          <p:cNvPr id="3" name="Text 1"/>
          <p:cNvSpPr txBox="1"/>
          <p:nvPr/>
        </p:nvSpPr>
        <p:spPr>
          <a:xfrm>
            <a:off x="548640" y="658368"/>
            <a:ext cx="11091672" cy="822960"/>
          </a:xfrm>
          <a:prstGeom prst="rect">
            <a:avLst/>
          </a:prstGeom>
          <a:noFill/>
          <a:ln/>
        </p:spPr>
        <p:txBody>
          <a:bodyPr wrap="square" lIns="0" tIns="0" rIns="0" bIns="0" rtlCol="0" anchor="ctr"/>
          <a:lstStyle/>
          <a:p>
            <a:pPr marL="0" indent="0">
              <a:lnSpc>
                <a:spcPts val="3400"/>
              </a:lnSpc>
              <a:buNone/>
            </a:pPr>
            <a:r>
              <a:rPr lang="en-US" sz="3000" b="1" dirty="0">
                <a:solidFill>
                  <a:srgbClr val="1B2A38"/>
                </a:solidFill>
                <a:latin typeface="Cambria" pitchFamily="34" charset="0"/>
                <a:ea typeface="Cambria" pitchFamily="34" charset="-122"/>
                <a:cs typeface="Cambria" pitchFamily="34" charset="-120"/>
              </a:rPr>
              <a:t>Ranked extremes give the 1927 flood a modern reference set</a:t>
            </a:r>
            <a:endParaRPr lang="en-US" sz="3000" dirty="0"/>
          </a:p>
        </p:txBody>
      </p:sp>
      <p:sp>
        <p:nvSpPr>
          <p:cNvPr id="4" name="Shape 2"/>
          <p:cNvSpPr/>
          <p:nvPr/>
        </p:nvSpPr>
        <p:spPr>
          <a:xfrm>
            <a:off x="548640" y="1783080"/>
            <a:ext cx="5394960" cy="2103120"/>
          </a:xfrm>
          <a:prstGeom prst="roundRect">
            <a:avLst>
              <a:gd name="adj" fmla="val 3913"/>
            </a:avLst>
          </a:prstGeom>
          <a:solidFill>
            <a:srgbClr val="F1F6F9"/>
          </a:solidFill>
          <a:ln w="12700">
            <a:solidFill>
              <a:srgbClr val="D5E0E8"/>
            </a:solidFill>
            <a:prstDash val="solid"/>
          </a:ln>
          <a:effectLst>
            <a:outerShdw blurRad="63500" dist="25400" dir="5400000" algn="bl" rotWithShape="0">
              <a:srgbClr val="9AB0BF">
                <a:alpha val="28000"/>
              </a:srgbClr>
            </a:outerShdw>
          </a:effectLst>
        </p:spPr>
      </p:sp>
      <p:sp>
        <p:nvSpPr>
          <p:cNvPr id="5" name="Text 3"/>
          <p:cNvSpPr txBox="1"/>
          <p:nvPr/>
        </p:nvSpPr>
        <p:spPr>
          <a:xfrm>
            <a:off x="822960" y="1938528"/>
            <a:ext cx="4846320" cy="365760"/>
          </a:xfrm>
          <a:prstGeom prst="rect">
            <a:avLst/>
          </a:prstGeom>
          <a:noFill/>
          <a:ln/>
        </p:spPr>
        <p:txBody>
          <a:bodyPr wrap="square" lIns="0" tIns="0" rIns="0" bIns="0" rtlCol="0" anchor="ctr"/>
          <a:lstStyle/>
          <a:p>
            <a:pPr marL="0" indent="0">
              <a:buNone/>
            </a:pPr>
            <a:r>
              <a:rPr lang="en-US" sz="1500" b="1" dirty="0">
                <a:solidFill>
                  <a:srgbClr val="2E75B6"/>
                </a:solidFill>
                <a:latin typeface="Cambria" pitchFamily="34" charset="0"/>
                <a:ea typeface="Cambria" pitchFamily="34" charset="-122"/>
                <a:cs typeface="Cambria" pitchFamily="34" charset="-120"/>
              </a:rPr>
              <a:t>Strongest wet convergence</a:t>
            </a:r>
            <a:endParaRPr lang="en-US" sz="1500" dirty="0"/>
          </a:p>
        </p:txBody>
      </p:sp>
      <p:sp>
        <p:nvSpPr>
          <p:cNvPr id="6" name="Text 4"/>
          <p:cNvSpPr txBox="1"/>
          <p:nvPr/>
        </p:nvSpPr>
        <p:spPr>
          <a:xfrm>
            <a:off x="822960" y="2331720"/>
            <a:ext cx="4892040" cy="1463040"/>
          </a:xfrm>
          <a:prstGeom prst="rect">
            <a:avLst/>
          </a:prstGeom>
          <a:noFill/>
          <a:ln/>
        </p:spPr>
        <p:txBody>
          <a:bodyPr wrap="square" lIns="0" tIns="0" rIns="0" bIns="0" rtlCol="0" anchor="ctr"/>
          <a:lstStyle/>
          <a:p>
            <a:pPr marL="0" indent="0">
              <a:lnSpc>
                <a:spcPts val="1600"/>
              </a:lnSpc>
              <a:buNone/>
            </a:pPr>
            <a:r>
              <a:rPr lang="en-US" sz="1400" b="1" dirty="0">
                <a:solidFill>
                  <a:srgbClr val="1B2A38"/>
                </a:solidFill>
                <a:latin typeface="Cambria" pitchFamily="34" charset="0"/>
                <a:ea typeface="Cambria" pitchFamily="34" charset="-122"/>
                <a:cs typeface="Cambria" pitchFamily="34" charset="-120"/>
              </a:rPr>
              <a:t>1993  </a:t>
            </a:r>
            <a:r>
              <a:rPr lang="en-US" sz="1250" dirty="0">
                <a:solidFill>
                  <a:srgbClr val="1B2A38"/>
                </a:solidFill>
                <a:latin typeface="Calibri" pitchFamily="34" charset="0"/>
                <a:ea typeface="Calibri" pitchFamily="34" charset="-122"/>
                <a:cs typeface="Calibri" pitchFamily="34" charset="-120"/>
              </a:rPr>
              <a:t>Upper Miss. +226 mm, Missouri +164 mm (Aug)
</a:t>
            </a:r>
            <a:endParaRPr lang="en-US" sz="1400" dirty="0"/>
          </a:p>
          <a:p>
            <a:pPr marL="0" indent="0">
              <a:lnSpc>
                <a:spcPts val="1600"/>
              </a:lnSpc>
              <a:buNone/>
            </a:pPr>
            <a:r>
              <a:rPr lang="en-US" sz="1400" b="1" dirty="0">
                <a:solidFill>
                  <a:srgbClr val="1B2A38"/>
                </a:solidFill>
                <a:latin typeface="Cambria" pitchFamily="34" charset="0"/>
                <a:ea typeface="Cambria" pitchFamily="34" charset="-122"/>
                <a:cs typeface="Cambria" pitchFamily="34" charset="-120"/>
              </a:rPr>
              <a:t>Lower Miss.  </a:t>
            </a:r>
            <a:r>
              <a:rPr lang="en-US" sz="1250" dirty="0">
                <a:solidFill>
                  <a:srgbClr val="1B2A38"/>
                </a:solidFill>
                <a:latin typeface="Calibri" pitchFamily="34" charset="0"/>
                <a:ea typeface="Calibri" pitchFamily="34" charset="-122"/>
                <a:cs typeface="Calibri" pitchFamily="34" charset="-120"/>
              </a:rPr>
              <a:t>strong episodes in 1991 and 1983
</a:t>
            </a:r>
            <a:endParaRPr lang="en-US" sz="1400" dirty="0"/>
          </a:p>
          <a:p>
            <a:pPr marL="0" indent="0">
              <a:lnSpc>
                <a:spcPts val="1600"/>
              </a:lnSpc>
              <a:buNone/>
            </a:pPr>
            <a:r>
              <a:rPr lang="en-US" sz="1400" b="1" dirty="0">
                <a:solidFill>
                  <a:srgbClr val="1B2A38"/>
                </a:solidFill>
                <a:latin typeface="Cambria" pitchFamily="34" charset="0"/>
                <a:ea typeface="Cambria" pitchFamily="34" charset="-122"/>
                <a:cs typeface="Cambria" pitchFamily="34" charset="-120"/>
              </a:rPr>
              <a:t>Red / Tennessee  </a:t>
            </a:r>
            <a:r>
              <a:rPr lang="en-US" sz="1250" dirty="0">
                <a:solidFill>
                  <a:srgbClr val="1B2A38"/>
                </a:solidFill>
                <a:latin typeface="Calibri" pitchFamily="34" charset="0"/>
                <a:ea typeface="Calibri" pitchFamily="34" charset="-122"/>
                <a:cs typeface="Calibri" pitchFamily="34" charset="-120"/>
              </a:rPr>
              <a:t>peaks in 2015, 2019 and early 2019</a:t>
            </a:r>
            <a:endParaRPr lang="en-US" sz="1400" dirty="0"/>
          </a:p>
        </p:txBody>
      </p:sp>
      <p:sp>
        <p:nvSpPr>
          <p:cNvPr id="7" name="Shape 5"/>
          <p:cNvSpPr/>
          <p:nvPr/>
        </p:nvSpPr>
        <p:spPr>
          <a:xfrm>
            <a:off x="6217920" y="1783080"/>
            <a:ext cx="5394960" cy="2103120"/>
          </a:xfrm>
          <a:prstGeom prst="roundRect">
            <a:avLst>
              <a:gd name="adj" fmla="val 3913"/>
            </a:avLst>
          </a:prstGeom>
          <a:solidFill>
            <a:srgbClr val="EAF1F6"/>
          </a:solidFill>
          <a:ln w="12700">
            <a:solidFill>
              <a:srgbClr val="D5E0E8"/>
            </a:solidFill>
            <a:prstDash val="solid"/>
          </a:ln>
          <a:effectLst>
            <a:outerShdw blurRad="63500" dist="25400" dir="5400000" algn="bl" rotWithShape="0">
              <a:srgbClr val="9AB0BF">
                <a:alpha val="28000"/>
              </a:srgbClr>
            </a:outerShdw>
          </a:effectLst>
        </p:spPr>
      </p:sp>
      <p:sp>
        <p:nvSpPr>
          <p:cNvPr id="8" name="Text 6"/>
          <p:cNvSpPr txBox="1"/>
          <p:nvPr/>
        </p:nvSpPr>
        <p:spPr>
          <a:xfrm>
            <a:off x="6492240" y="1938528"/>
            <a:ext cx="4846320" cy="365760"/>
          </a:xfrm>
          <a:prstGeom prst="rect">
            <a:avLst/>
          </a:prstGeom>
          <a:noFill/>
          <a:ln/>
        </p:spPr>
        <p:txBody>
          <a:bodyPr wrap="square" lIns="0" tIns="0" rIns="0" bIns="0" rtlCol="0" anchor="ctr"/>
          <a:lstStyle/>
          <a:p>
            <a:pPr marL="0" indent="0">
              <a:buNone/>
            </a:pPr>
            <a:r>
              <a:rPr lang="en-US" sz="1500" b="1" dirty="0">
                <a:solidFill>
                  <a:srgbClr val="B5651D"/>
                </a:solidFill>
                <a:latin typeface="Cambria" pitchFamily="34" charset="0"/>
                <a:ea typeface="Cambria" pitchFamily="34" charset="-122"/>
                <a:cs typeface="Cambria" pitchFamily="34" charset="-120"/>
              </a:rPr>
              <a:t>Strongest drought deficits</a:t>
            </a:r>
            <a:endParaRPr lang="en-US" sz="1500" dirty="0"/>
          </a:p>
        </p:txBody>
      </p:sp>
      <p:sp>
        <p:nvSpPr>
          <p:cNvPr id="9" name="Text 7"/>
          <p:cNvSpPr txBox="1"/>
          <p:nvPr/>
        </p:nvSpPr>
        <p:spPr>
          <a:xfrm>
            <a:off x="6492240" y="2331720"/>
            <a:ext cx="4892040" cy="1463040"/>
          </a:xfrm>
          <a:prstGeom prst="rect">
            <a:avLst/>
          </a:prstGeom>
          <a:noFill/>
          <a:ln/>
        </p:spPr>
        <p:txBody>
          <a:bodyPr wrap="square" lIns="0" tIns="0" rIns="0" bIns="0" rtlCol="0" anchor="ctr"/>
          <a:lstStyle/>
          <a:p>
            <a:pPr marL="0" indent="0">
              <a:lnSpc>
                <a:spcPts val="1600"/>
              </a:lnSpc>
              <a:buNone/>
            </a:pPr>
            <a:r>
              <a:rPr lang="en-US" sz="1400" b="1" dirty="0">
                <a:solidFill>
                  <a:srgbClr val="1B2A38"/>
                </a:solidFill>
                <a:latin typeface="Cambria" pitchFamily="34" charset="0"/>
                <a:ea typeface="Cambria" pitchFamily="34" charset="-122"/>
                <a:cs typeface="Cambria" pitchFamily="34" charset="-120"/>
              </a:rPr>
              <a:t>1963  </a:t>
            </a:r>
            <a:r>
              <a:rPr lang="en-US" sz="1250" dirty="0">
                <a:solidFill>
                  <a:srgbClr val="1B2A38"/>
                </a:solidFill>
                <a:latin typeface="Calibri" pitchFamily="34" charset="0"/>
                <a:ea typeface="Calibri" pitchFamily="34" charset="-122"/>
                <a:cs typeface="Calibri" pitchFamily="34" charset="-120"/>
              </a:rPr>
              <a:t>Lower Miss. -523 mm, Red -558 mm (southern)
</a:t>
            </a:r>
            <a:endParaRPr lang="en-US" sz="1400" dirty="0"/>
          </a:p>
          <a:p>
            <a:pPr marL="0" indent="0">
              <a:lnSpc>
                <a:spcPts val="1600"/>
              </a:lnSpc>
              <a:buNone/>
            </a:pPr>
            <a:r>
              <a:rPr lang="en-US" sz="1400" b="1" dirty="0">
                <a:solidFill>
                  <a:srgbClr val="1B2A38"/>
                </a:solidFill>
                <a:latin typeface="Cambria" pitchFamily="34" charset="0"/>
                <a:ea typeface="Cambria" pitchFamily="34" charset="-122"/>
                <a:cs typeface="Cambria" pitchFamily="34" charset="-120"/>
              </a:rPr>
              <a:t>Upper Miss.  </a:t>
            </a:r>
            <a:r>
              <a:rPr lang="en-US" sz="1250" dirty="0">
                <a:solidFill>
                  <a:srgbClr val="1B2A38"/>
                </a:solidFill>
                <a:latin typeface="Calibri" pitchFamily="34" charset="0"/>
                <a:ea typeface="Calibri" pitchFamily="34" charset="-122"/>
                <a:cs typeface="Calibri" pitchFamily="34" charset="-120"/>
              </a:rPr>
              <a:t>deepest sustained deficit around 1976-1977
</a:t>
            </a:r>
            <a:endParaRPr lang="en-US" sz="1400" dirty="0"/>
          </a:p>
          <a:p>
            <a:pPr marL="0" indent="0">
              <a:lnSpc>
                <a:spcPts val="1600"/>
              </a:lnSpc>
              <a:buNone/>
            </a:pPr>
            <a:r>
              <a:rPr lang="en-US" sz="1400" b="1" dirty="0">
                <a:solidFill>
                  <a:srgbClr val="1B2A38"/>
                </a:solidFill>
                <a:latin typeface="Cambria" pitchFamily="34" charset="0"/>
                <a:ea typeface="Cambria" pitchFamily="34" charset="-122"/>
                <a:cs typeface="Cambria" pitchFamily="34" charset="-120"/>
              </a:rPr>
              <a:t>Missouri / Tennessee  </a:t>
            </a:r>
            <a:r>
              <a:rPr lang="en-US" sz="1250" dirty="0">
                <a:solidFill>
                  <a:srgbClr val="1B2A38"/>
                </a:solidFill>
                <a:latin typeface="Calibri" pitchFamily="34" charset="0"/>
                <a:ea typeface="Calibri" pitchFamily="34" charset="-122"/>
                <a:cs typeface="Calibri" pitchFamily="34" charset="-120"/>
              </a:rPr>
              <a:t>worst near 2012 and 2007</a:t>
            </a:r>
            <a:endParaRPr lang="en-US" sz="1400" dirty="0"/>
          </a:p>
        </p:txBody>
      </p:sp>
      <p:sp>
        <p:nvSpPr>
          <p:cNvPr id="10" name="Shape 8"/>
          <p:cNvSpPr/>
          <p:nvPr/>
        </p:nvSpPr>
        <p:spPr>
          <a:xfrm>
            <a:off x="548640" y="4114800"/>
            <a:ext cx="11064240" cy="1783080"/>
          </a:xfrm>
          <a:prstGeom prst="roundRect">
            <a:avLst>
              <a:gd name="adj" fmla="val 4615"/>
            </a:avLst>
          </a:prstGeom>
          <a:solidFill>
            <a:srgbClr val="0E2438"/>
          </a:solidFill>
          <a:ln w="12700">
            <a:solidFill>
              <a:srgbClr val="D5E0E8"/>
            </a:solidFill>
            <a:prstDash val="solid"/>
          </a:ln>
          <a:effectLst>
            <a:outerShdw blurRad="63500" dist="25400" dir="5400000" algn="bl" rotWithShape="0">
              <a:srgbClr val="9AB0BF">
                <a:alpha val="28000"/>
              </a:srgbClr>
            </a:outerShdw>
          </a:effectLst>
        </p:spPr>
      </p:sp>
      <p:sp>
        <p:nvSpPr>
          <p:cNvPr id="11" name="Text 9"/>
          <p:cNvSpPr txBox="1"/>
          <p:nvPr/>
        </p:nvSpPr>
        <p:spPr>
          <a:xfrm>
            <a:off x="868680" y="4279392"/>
            <a:ext cx="4572000" cy="320040"/>
          </a:xfrm>
          <a:prstGeom prst="rect">
            <a:avLst/>
          </a:prstGeom>
          <a:noFill/>
          <a:ln/>
        </p:spPr>
        <p:txBody>
          <a:bodyPr wrap="square" lIns="0" tIns="0" rIns="0" bIns="0" rtlCol="0" anchor="ctr"/>
          <a:lstStyle/>
          <a:p>
            <a:pPr marL="0" indent="0">
              <a:buNone/>
            </a:pPr>
            <a:r>
              <a:rPr lang="en-US" sz="1100" b="1" kern="0" spc="100" dirty="0">
                <a:solidFill>
                  <a:srgbClr val="9DC3E6"/>
                </a:solidFill>
                <a:latin typeface="Calibri" pitchFamily="34" charset="0"/>
                <a:ea typeface="Calibri" pitchFamily="34" charset="-122"/>
                <a:cs typeface="Calibri" pitchFamily="34" charset="-120"/>
              </a:rPr>
              <a:t>Method validation</a:t>
            </a:r>
            <a:endParaRPr lang="en-US" sz="1100" dirty="0"/>
          </a:p>
        </p:txBody>
      </p:sp>
      <p:sp>
        <p:nvSpPr>
          <p:cNvPr id="12" name="Text 10"/>
          <p:cNvSpPr txBox="1"/>
          <p:nvPr/>
        </p:nvSpPr>
        <p:spPr>
          <a:xfrm>
            <a:off x="868680" y="4617720"/>
            <a:ext cx="10424160" cy="1188720"/>
          </a:xfrm>
          <a:prstGeom prst="rect">
            <a:avLst/>
          </a:prstGeom>
          <a:noFill/>
          <a:ln/>
        </p:spPr>
        <p:txBody>
          <a:bodyPr wrap="square" lIns="0" tIns="0" rIns="0" bIns="0" rtlCol="0" anchor="ctr"/>
          <a:lstStyle/>
          <a:p>
            <a:pPr marL="0" indent="0">
              <a:lnSpc>
                <a:spcPts val="1900"/>
              </a:lnSpc>
              <a:buNone/>
            </a:pPr>
            <a:r>
              <a:rPr lang="en-US" sz="1350" dirty="0">
                <a:solidFill>
                  <a:srgbClr val="D2E0EC"/>
                </a:solidFill>
                <a:latin typeface="Calibri" pitchFamily="34" charset="0"/>
                <a:ea typeface="Calibri" pitchFamily="34" charset="-122"/>
                <a:cs typeface="Calibri" pitchFamily="34" charset="-120"/>
              </a:rPr>
              <a:t>The 1993 summer emerges independently as the largest Upper Mississippi and Missouri convergence anomaly in the record, exactly the year that dominates the basin-wide wet index. Drought and flood rankings both show strong regional structure: a basin-wide extreme does not demand identical dynamics in every tributary.</a:t>
            </a:r>
            <a:endParaRPr lang="en-US" sz="1350" dirty="0"/>
          </a:p>
        </p:txBody>
      </p:sp>
      <p:sp>
        <p:nvSpPr>
          <p:cNvPr id="13" name="Text 11"/>
          <p:cNvSpPr txBox="1"/>
          <p:nvPr/>
        </p:nvSpPr>
        <p:spPr>
          <a:xfrm>
            <a:off x="548640" y="6473952"/>
            <a:ext cx="8229600" cy="274320"/>
          </a:xfrm>
          <a:prstGeom prst="rect">
            <a:avLst/>
          </a:prstGeom>
          <a:noFill/>
          <a:ln/>
        </p:spPr>
        <p:txBody>
          <a:bodyPr wrap="square" lIns="0" tIns="0" rIns="0" bIns="0" rtlCol="0" anchor="ctr"/>
          <a:lstStyle/>
          <a:p>
            <a:pPr marL="0" indent="0">
              <a:buNone/>
            </a:pPr>
            <a:r>
              <a:rPr lang="en-US" sz="850" dirty="0">
                <a:solidFill>
                  <a:srgbClr val="5B6B79"/>
                </a:solidFill>
                <a:latin typeface="Calibri" pitchFamily="34" charset="0"/>
                <a:ea typeface="Calibri" pitchFamily="34" charset="-122"/>
                <a:cs typeface="Calibri" pitchFamily="34" charset="-120"/>
              </a:rPr>
              <a:t>ERA5 moisture-budget analysis  |  Mississippi River wet and dry extremes</a:t>
            </a:r>
            <a:endParaRPr lang="en-US" sz="850" dirty="0"/>
          </a:p>
        </p:txBody>
      </p:sp>
      <p:sp>
        <p:nvSpPr>
          <p:cNvPr id="14" name="Text 12"/>
          <p:cNvSpPr txBox="1"/>
          <p:nvPr/>
        </p:nvSpPr>
        <p:spPr>
          <a:xfrm>
            <a:off x="11091672" y="6473952"/>
            <a:ext cx="548640" cy="274320"/>
          </a:xfrm>
          <a:prstGeom prst="rect">
            <a:avLst/>
          </a:prstGeom>
          <a:noFill/>
          <a:ln/>
        </p:spPr>
        <p:txBody>
          <a:bodyPr wrap="square" lIns="0" tIns="0" rIns="0" bIns="0" rtlCol="0" anchor="ctr"/>
          <a:lstStyle/>
          <a:p>
            <a:pPr marL="0" indent="0" algn="r">
              <a:buNone/>
            </a:pPr>
            <a:r>
              <a:rPr lang="en-US" sz="900" dirty="0">
                <a:solidFill>
                  <a:srgbClr val="5B6B79"/>
                </a:solidFill>
                <a:latin typeface="Calibri" pitchFamily="34" charset="0"/>
                <a:ea typeface="Calibri" pitchFamily="34" charset="-122"/>
                <a:cs typeface="Calibri" pitchFamily="34" charset="-120"/>
              </a:rPr>
              <a:t>19</a:t>
            </a:r>
            <a:endParaRPr lang="en-US" sz="9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E2438"/>
        </a:solidFill>
        <a:effectLst/>
      </p:bgPr>
    </p:bg>
    <p:spTree>
      <p:nvGrpSpPr>
        <p:cNvPr id="1" name=""/>
        <p:cNvGrpSpPr/>
        <p:nvPr/>
      </p:nvGrpSpPr>
      <p:grpSpPr>
        <a:xfrm>
          <a:off x="0" y="0"/>
          <a:ext cx="0" cy="0"/>
          <a:chOff x="0" y="0"/>
          <a:chExt cx="0" cy="0"/>
        </a:xfrm>
      </p:grpSpPr>
      <p:sp>
        <p:nvSpPr>
          <p:cNvPr id="2" name="Shape 0"/>
          <p:cNvSpPr/>
          <p:nvPr/>
        </p:nvSpPr>
        <p:spPr>
          <a:xfrm>
            <a:off x="-1463040" y="-1463040"/>
            <a:ext cx="4754880" cy="4754880"/>
          </a:xfrm>
          <a:prstGeom prst="ellipse">
            <a:avLst/>
          </a:prstGeom>
          <a:solidFill>
            <a:srgbClr val="0B4F82">
              <a:alpha val="34000"/>
            </a:srgbClr>
          </a:solidFill>
          <a:ln/>
        </p:spPr>
      </p:sp>
      <p:sp>
        <p:nvSpPr>
          <p:cNvPr id="3" name="Shape 1"/>
          <p:cNvSpPr/>
          <p:nvPr/>
        </p:nvSpPr>
        <p:spPr>
          <a:xfrm>
            <a:off x="10424160" y="3657600"/>
            <a:ext cx="4206240" cy="4206240"/>
          </a:xfrm>
          <a:prstGeom prst="ellipse">
            <a:avLst/>
          </a:prstGeom>
          <a:solidFill>
            <a:srgbClr val="B5651D">
              <a:alpha val="24000"/>
            </a:srgbClr>
          </a:solidFill>
          <a:ln/>
        </p:spPr>
      </p:sp>
      <p:sp>
        <p:nvSpPr>
          <p:cNvPr id="4" name="Text 2"/>
          <p:cNvSpPr txBox="1"/>
          <p:nvPr/>
        </p:nvSpPr>
        <p:spPr>
          <a:xfrm>
            <a:off x="548640" y="502920"/>
            <a:ext cx="10058400" cy="320040"/>
          </a:xfrm>
          <a:prstGeom prst="rect">
            <a:avLst/>
          </a:prstGeom>
          <a:noFill/>
          <a:ln/>
        </p:spPr>
        <p:txBody>
          <a:bodyPr wrap="square" lIns="0" tIns="0" rIns="0" bIns="0" rtlCol="0" anchor="ctr"/>
          <a:lstStyle/>
          <a:p>
            <a:pPr marL="0" indent="0">
              <a:buNone/>
            </a:pPr>
            <a:r>
              <a:rPr lang="en-US" sz="1250" b="1" kern="0" spc="200" dirty="0">
                <a:solidFill>
                  <a:srgbClr val="9DC3E6"/>
                </a:solidFill>
                <a:latin typeface="Calibri" pitchFamily="34" charset="0"/>
                <a:ea typeface="Calibri" pitchFamily="34" charset="-122"/>
                <a:cs typeface="Calibri" pitchFamily="34" charset="-120"/>
              </a:rPr>
              <a:t>THE BRIDGE TO 1927</a:t>
            </a:r>
            <a:endParaRPr lang="en-US" sz="1250" dirty="0"/>
          </a:p>
        </p:txBody>
      </p:sp>
      <p:sp>
        <p:nvSpPr>
          <p:cNvPr id="5" name="Text 3"/>
          <p:cNvSpPr txBox="1"/>
          <p:nvPr/>
        </p:nvSpPr>
        <p:spPr>
          <a:xfrm>
            <a:off x="548640" y="822960"/>
            <a:ext cx="10607040" cy="640080"/>
          </a:xfrm>
          <a:prstGeom prst="rect">
            <a:avLst/>
          </a:prstGeom>
          <a:noFill/>
          <a:ln/>
        </p:spPr>
        <p:txBody>
          <a:bodyPr wrap="square" lIns="0" tIns="0" rIns="0" bIns="0" rtlCol="0" anchor="ctr"/>
          <a:lstStyle/>
          <a:p>
            <a:pPr marL="0" indent="0">
              <a:buNone/>
            </a:pPr>
            <a:r>
              <a:rPr lang="en-US" sz="2800" b="1" dirty="0">
                <a:solidFill>
                  <a:srgbClr val="FFFFFF"/>
                </a:solidFill>
                <a:latin typeface="Cambria" pitchFamily="34" charset="0"/>
                <a:ea typeface="Cambria" pitchFamily="34" charset="-122"/>
                <a:cs typeface="Cambria" pitchFamily="34" charset="-120"/>
              </a:rPr>
              <a:t>What ERA5 can and cannot say about the flood</a:t>
            </a:r>
            <a:endParaRPr lang="en-US" sz="2800" dirty="0"/>
          </a:p>
        </p:txBody>
      </p:sp>
      <p:sp>
        <p:nvSpPr>
          <p:cNvPr id="6" name="Text 4"/>
          <p:cNvSpPr txBox="1"/>
          <p:nvPr/>
        </p:nvSpPr>
        <p:spPr>
          <a:xfrm>
            <a:off x="548640" y="1554480"/>
            <a:ext cx="10972800" cy="777240"/>
          </a:xfrm>
          <a:prstGeom prst="rect">
            <a:avLst/>
          </a:prstGeom>
          <a:noFill/>
          <a:ln/>
        </p:spPr>
        <p:txBody>
          <a:bodyPr wrap="square" lIns="0" tIns="0" rIns="0" bIns="0" rtlCol="0" anchor="ctr"/>
          <a:lstStyle/>
          <a:p>
            <a:pPr marL="0" indent="0">
              <a:lnSpc>
                <a:spcPts val="1900"/>
              </a:lnSpc>
              <a:buNone/>
            </a:pPr>
            <a:r>
              <a:rPr lang="en-US" sz="1400" i="1" dirty="0">
                <a:solidFill>
                  <a:srgbClr val="C7D6E2"/>
                </a:solidFill>
                <a:latin typeface="Calibri" pitchFamily="34" charset="0"/>
                <a:ea typeface="Calibri" pitchFamily="34" charset="-122"/>
                <a:cs typeface="Calibri" pitchFamily="34" charset="-120"/>
              </a:rPr>
              <a:t>ERA5 cannot reconstruct 1927 directly. What it provides is the atmospheric fingerprint of comparable modern wet sequences, and that is the physical interpretation the historical record cannot supply on its own.</a:t>
            </a:r>
            <a:endParaRPr lang="en-US" sz="1400" dirty="0"/>
          </a:p>
        </p:txBody>
      </p:sp>
      <p:sp>
        <p:nvSpPr>
          <p:cNvPr id="7" name="Shape 5"/>
          <p:cNvSpPr/>
          <p:nvPr/>
        </p:nvSpPr>
        <p:spPr>
          <a:xfrm>
            <a:off x="548640" y="2468880"/>
            <a:ext cx="5440680" cy="713232"/>
          </a:xfrm>
          <a:prstGeom prst="roundRect">
            <a:avLst>
              <a:gd name="adj" fmla="val 8974"/>
            </a:avLst>
          </a:prstGeom>
          <a:solidFill>
            <a:srgbClr val="16324B"/>
          </a:solidFill>
          <a:ln w="12700">
            <a:solidFill>
              <a:srgbClr val="254863"/>
            </a:solidFill>
            <a:prstDash val="solid"/>
          </a:ln>
        </p:spPr>
      </p:sp>
      <p:sp>
        <p:nvSpPr>
          <p:cNvPr id="8" name="Shape 6"/>
          <p:cNvSpPr/>
          <p:nvPr/>
        </p:nvSpPr>
        <p:spPr>
          <a:xfrm>
            <a:off x="713232" y="2670048"/>
            <a:ext cx="310896" cy="310896"/>
          </a:xfrm>
          <a:prstGeom prst="ellipse">
            <a:avLst/>
          </a:prstGeom>
          <a:solidFill>
            <a:srgbClr val="2E75B6"/>
          </a:solidFill>
          <a:ln/>
        </p:spPr>
      </p:sp>
      <p:sp>
        <p:nvSpPr>
          <p:cNvPr id="9" name="Text 7"/>
          <p:cNvSpPr txBox="1"/>
          <p:nvPr/>
        </p:nvSpPr>
        <p:spPr>
          <a:xfrm>
            <a:off x="713232" y="2670048"/>
            <a:ext cx="310896" cy="310896"/>
          </a:xfrm>
          <a:prstGeom prst="rect">
            <a:avLst/>
          </a:prstGeom>
          <a:noFill/>
          <a:ln/>
        </p:spPr>
        <p:txBody>
          <a:bodyPr wrap="square" lIns="0" tIns="0" rIns="0" bIns="0" rtlCol="0" anchor="ctr"/>
          <a:lstStyle/>
          <a:p>
            <a:pPr marL="0" indent="0" algn="ctr">
              <a:buNone/>
            </a:pPr>
            <a:r>
              <a:rPr lang="en-US" sz="1500" b="1" dirty="0">
                <a:solidFill>
                  <a:srgbClr val="FFFFFF"/>
                </a:solidFill>
                <a:latin typeface="Cambria" pitchFamily="34" charset="0"/>
                <a:ea typeface="Cambria" pitchFamily="34" charset="-122"/>
                <a:cs typeface="Cambria" pitchFamily="34" charset="-120"/>
              </a:rPr>
              <a:t>1</a:t>
            </a:r>
            <a:endParaRPr lang="en-US" sz="1500" dirty="0"/>
          </a:p>
        </p:txBody>
      </p:sp>
      <p:sp>
        <p:nvSpPr>
          <p:cNvPr id="10" name="Text 8"/>
          <p:cNvSpPr txBox="1"/>
          <p:nvPr/>
        </p:nvSpPr>
        <p:spPr>
          <a:xfrm>
            <a:off x="1170432" y="2542032"/>
            <a:ext cx="4663440" cy="292608"/>
          </a:xfrm>
          <a:prstGeom prst="rect">
            <a:avLst/>
          </a:prstGeom>
          <a:noFill/>
          <a:ln/>
        </p:spPr>
        <p:txBody>
          <a:bodyPr wrap="square" lIns="0" tIns="0" rIns="0" bIns="0" rtlCol="0" anchor="ctr"/>
          <a:lstStyle/>
          <a:p>
            <a:pPr marL="0" indent="0">
              <a:buNone/>
            </a:pPr>
            <a:r>
              <a:rPr lang="en-US" sz="1350" b="1" dirty="0">
                <a:solidFill>
                  <a:srgbClr val="FFFFFF"/>
                </a:solidFill>
                <a:latin typeface="Cambria" pitchFamily="34" charset="0"/>
                <a:ea typeface="Cambria" pitchFamily="34" charset="-122"/>
                <a:cs typeface="Cambria" pitchFamily="34" charset="-120"/>
              </a:rPr>
              <a:t>Budget is trustworthy</a:t>
            </a:r>
            <a:endParaRPr lang="en-US" sz="1350" dirty="0"/>
          </a:p>
        </p:txBody>
      </p:sp>
      <p:sp>
        <p:nvSpPr>
          <p:cNvPr id="11" name="Text 9"/>
          <p:cNvSpPr txBox="1"/>
          <p:nvPr/>
        </p:nvSpPr>
        <p:spPr>
          <a:xfrm>
            <a:off x="1170432" y="2816352"/>
            <a:ext cx="4663440" cy="329184"/>
          </a:xfrm>
          <a:prstGeom prst="rect">
            <a:avLst/>
          </a:prstGeom>
          <a:noFill/>
          <a:ln/>
        </p:spPr>
        <p:txBody>
          <a:bodyPr wrap="square" lIns="0" tIns="0" rIns="0" bIns="0" rtlCol="0" anchor="ctr"/>
          <a:lstStyle/>
          <a:p>
            <a:pPr marL="0" indent="0">
              <a:lnSpc>
                <a:spcPts val="1300"/>
              </a:lnSpc>
              <a:buNone/>
            </a:pPr>
            <a:r>
              <a:rPr lang="en-US" sz="1050" dirty="0">
                <a:solidFill>
                  <a:srgbClr val="AFC4D4"/>
                </a:solidFill>
                <a:latin typeface="Calibri" pitchFamily="34" charset="0"/>
                <a:ea typeface="Calibri" pitchFamily="34" charset="-122"/>
                <a:cs typeface="Calibri" pitchFamily="34" charset="-120"/>
              </a:rPr>
              <a:t>Monthly P - E and convergence correlate at 0.95 and their means nearly close.</a:t>
            </a:r>
            <a:endParaRPr lang="en-US" sz="1050" dirty="0"/>
          </a:p>
        </p:txBody>
      </p:sp>
      <p:sp>
        <p:nvSpPr>
          <p:cNvPr id="12" name="Shape 10"/>
          <p:cNvSpPr/>
          <p:nvPr/>
        </p:nvSpPr>
        <p:spPr>
          <a:xfrm>
            <a:off x="6172200" y="2468880"/>
            <a:ext cx="5440680" cy="713232"/>
          </a:xfrm>
          <a:prstGeom prst="roundRect">
            <a:avLst>
              <a:gd name="adj" fmla="val 8974"/>
            </a:avLst>
          </a:prstGeom>
          <a:solidFill>
            <a:srgbClr val="16324B"/>
          </a:solidFill>
          <a:ln w="12700">
            <a:solidFill>
              <a:srgbClr val="254863"/>
            </a:solidFill>
            <a:prstDash val="solid"/>
          </a:ln>
        </p:spPr>
      </p:sp>
      <p:sp>
        <p:nvSpPr>
          <p:cNvPr id="13" name="Shape 11"/>
          <p:cNvSpPr/>
          <p:nvPr/>
        </p:nvSpPr>
        <p:spPr>
          <a:xfrm>
            <a:off x="6336792" y="2670048"/>
            <a:ext cx="310896" cy="310896"/>
          </a:xfrm>
          <a:prstGeom prst="ellipse">
            <a:avLst/>
          </a:prstGeom>
          <a:solidFill>
            <a:srgbClr val="2E75B6"/>
          </a:solidFill>
          <a:ln/>
        </p:spPr>
      </p:sp>
      <p:sp>
        <p:nvSpPr>
          <p:cNvPr id="14" name="Text 12"/>
          <p:cNvSpPr txBox="1"/>
          <p:nvPr/>
        </p:nvSpPr>
        <p:spPr>
          <a:xfrm>
            <a:off x="6336792" y="2670048"/>
            <a:ext cx="310896" cy="310896"/>
          </a:xfrm>
          <a:prstGeom prst="rect">
            <a:avLst/>
          </a:prstGeom>
          <a:noFill/>
          <a:ln/>
        </p:spPr>
        <p:txBody>
          <a:bodyPr wrap="square" lIns="0" tIns="0" rIns="0" bIns="0" rtlCol="0" anchor="ctr"/>
          <a:lstStyle/>
          <a:p>
            <a:pPr marL="0" indent="0" algn="ctr">
              <a:buNone/>
            </a:pPr>
            <a:r>
              <a:rPr lang="en-US" sz="1500" b="1" dirty="0">
                <a:solidFill>
                  <a:srgbClr val="FFFFFF"/>
                </a:solidFill>
                <a:latin typeface="Cambria" pitchFamily="34" charset="0"/>
                <a:ea typeface="Cambria" pitchFamily="34" charset="-122"/>
                <a:cs typeface="Cambria" pitchFamily="34" charset="-120"/>
              </a:rPr>
              <a:t>2</a:t>
            </a:r>
            <a:endParaRPr lang="en-US" sz="1500" dirty="0"/>
          </a:p>
        </p:txBody>
      </p:sp>
      <p:sp>
        <p:nvSpPr>
          <p:cNvPr id="15" name="Text 13"/>
          <p:cNvSpPr txBox="1"/>
          <p:nvPr/>
        </p:nvSpPr>
        <p:spPr>
          <a:xfrm>
            <a:off x="6793992" y="2542032"/>
            <a:ext cx="4663440" cy="292608"/>
          </a:xfrm>
          <a:prstGeom prst="rect">
            <a:avLst/>
          </a:prstGeom>
          <a:noFill/>
          <a:ln/>
        </p:spPr>
        <p:txBody>
          <a:bodyPr wrap="square" lIns="0" tIns="0" rIns="0" bIns="0" rtlCol="0" anchor="ctr"/>
          <a:lstStyle/>
          <a:p>
            <a:pPr marL="0" indent="0">
              <a:buNone/>
            </a:pPr>
            <a:r>
              <a:rPr lang="en-US" sz="1350" b="1" dirty="0">
                <a:solidFill>
                  <a:srgbClr val="FFFFFF"/>
                </a:solidFill>
                <a:latin typeface="Cambria" pitchFamily="34" charset="0"/>
                <a:ea typeface="Cambria" pitchFamily="34" charset="-122"/>
                <a:cs typeface="Cambria" pitchFamily="34" charset="-120"/>
              </a:rPr>
              <a:t>Wet = system-wide convergence</a:t>
            </a:r>
            <a:endParaRPr lang="en-US" sz="1350" dirty="0"/>
          </a:p>
        </p:txBody>
      </p:sp>
      <p:sp>
        <p:nvSpPr>
          <p:cNvPr id="16" name="Text 14"/>
          <p:cNvSpPr txBox="1"/>
          <p:nvPr/>
        </p:nvSpPr>
        <p:spPr>
          <a:xfrm>
            <a:off x="6793992" y="2816352"/>
            <a:ext cx="4663440" cy="329184"/>
          </a:xfrm>
          <a:prstGeom prst="rect">
            <a:avLst/>
          </a:prstGeom>
          <a:noFill/>
          <a:ln/>
        </p:spPr>
        <p:txBody>
          <a:bodyPr wrap="square" lIns="0" tIns="0" rIns="0" bIns="0" rtlCol="0" anchor="ctr"/>
          <a:lstStyle/>
          <a:p>
            <a:pPr marL="0" indent="0">
              <a:lnSpc>
                <a:spcPts val="1300"/>
              </a:lnSpc>
              <a:buNone/>
            </a:pPr>
            <a:r>
              <a:rPr lang="en-US" sz="1050" dirty="0">
                <a:solidFill>
                  <a:srgbClr val="AFC4D4"/>
                </a:solidFill>
                <a:latin typeface="Calibri" pitchFamily="34" charset="0"/>
                <a:ea typeface="Calibri" pitchFamily="34" charset="-122"/>
                <a:cs typeface="Calibri" pitchFamily="34" charset="-120"/>
              </a:rPr>
              <a:t>Extreme 3-month wet periods show positive convergence anomalies in every sub-basin.</a:t>
            </a:r>
            <a:endParaRPr lang="en-US" sz="1050" dirty="0"/>
          </a:p>
        </p:txBody>
      </p:sp>
      <p:sp>
        <p:nvSpPr>
          <p:cNvPr id="17" name="Shape 15"/>
          <p:cNvSpPr/>
          <p:nvPr/>
        </p:nvSpPr>
        <p:spPr>
          <a:xfrm>
            <a:off x="548640" y="3291840"/>
            <a:ext cx="5440680" cy="713232"/>
          </a:xfrm>
          <a:prstGeom prst="roundRect">
            <a:avLst>
              <a:gd name="adj" fmla="val 8974"/>
            </a:avLst>
          </a:prstGeom>
          <a:solidFill>
            <a:srgbClr val="16324B"/>
          </a:solidFill>
          <a:ln w="12700">
            <a:solidFill>
              <a:srgbClr val="254863"/>
            </a:solidFill>
            <a:prstDash val="solid"/>
          </a:ln>
        </p:spPr>
      </p:sp>
      <p:sp>
        <p:nvSpPr>
          <p:cNvPr id="18" name="Shape 16"/>
          <p:cNvSpPr/>
          <p:nvPr/>
        </p:nvSpPr>
        <p:spPr>
          <a:xfrm>
            <a:off x="713232" y="3493008"/>
            <a:ext cx="310896" cy="310896"/>
          </a:xfrm>
          <a:prstGeom prst="ellipse">
            <a:avLst/>
          </a:prstGeom>
          <a:solidFill>
            <a:srgbClr val="1C7293"/>
          </a:solidFill>
          <a:ln/>
        </p:spPr>
      </p:sp>
      <p:sp>
        <p:nvSpPr>
          <p:cNvPr id="19" name="Text 17"/>
          <p:cNvSpPr txBox="1"/>
          <p:nvPr/>
        </p:nvSpPr>
        <p:spPr>
          <a:xfrm>
            <a:off x="713232" y="3493008"/>
            <a:ext cx="310896" cy="310896"/>
          </a:xfrm>
          <a:prstGeom prst="rect">
            <a:avLst/>
          </a:prstGeom>
          <a:noFill/>
          <a:ln/>
        </p:spPr>
        <p:txBody>
          <a:bodyPr wrap="square" lIns="0" tIns="0" rIns="0" bIns="0" rtlCol="0" anchor="ctr"/>
          <a:lstStyle/>
          <a:p>
            <a:pPr marL="0" indent="0" algn="ctr">
              <a:buNone/>
            </a:pPr>
            <a:r>
              <a:rPr lang="en-US" sz="1500" b="1" dirty="0">
                <a:solidFill>
                  <a:srgbClr val="FFFFFF"/>
                </a:solidFill>
                <a:latin typeface="Cambria" pitchFamily="34" charset="0"/>
                <a:ea typeface="Cambria" pitchFamily="34" charset="-122"/>
                <a:cs typeface="Cambria" pitchFamily="34" charset="-120"/>
              </a:rPr>
              <a:t>3</a:t>
            </a:r>
            <a:endParaRPr lang="en-US" sz="1500" dirty="0"/>
          </a:p>
        </p:txBody>
      </p:sp>
      <p:sp>
        <p:nvSpPr>
          <p:cNvPr id="20" name="Text 18"/>
          <p:cNvSpPr txBox="1"/>
          <p:nvPr/>
        </p:nvSpPr>
        <p:spPr>
          <a:xfrm>
            <a:off x="1170432" y="3364992"/>
            <a:ext cx="4663440" cy="292608"/>
          </a:xfrm>
          <a:prstGeom prst="rect">
            <a:avLst/>
          </a:prstGeom>
          <a:noFill/>
          <a:ln/>
        </p:spPr>
        <p:txBody>
          <a:bodyPr wrap="square" lIns="0" tIns="0" rIns="0" bIns="0" rtlCol="0" anchor="ctr"/>
          <a:lstStyle/>
          <a:p>
            <a:pPr marL="0" indent="0">
              <a:buNone/>
            </a:pPr>
            <a:r>
              <a:rPr lang="en-US" sz="1350" b="1" dirty="0">
                <a:solidFill>
                  <a:srgbClr val="FFFFFF"/>
                </a:solidFill>
                <a:latin typeface="Cambria" pitchFamily="34" charset="0"/>
                <a:ea typeface="Cambria" pitchFamily="34" charset="-122"/>
                <a:cs typeface="Cambria" pitchFamily="34" charset="-120"/>
              </a:rPr>
              <a:t>Drought = supply failure</a:t>
            </a:r>
            <a:endParaRPr lang="en-US" sz="1350" dirty="0"/>
          </a:p>
        </p:txBody>
      </p:sp>
      <p:sp>
        <p:nvSpPr>
          <p:cNvPr id="21" name="Text 19"/>
          <p:cNvSpPr txBox="1"/>
          <p:nvPr/>
        </p:nvSpPr>
        <p:spPr>
          <a:xfrm>
            <a:off x="1170432" y="3639312"/>
            <a:ext cx="4663440" cy="329184"/>
          </a:xfrm>
          <a:prstGeom prst="rect">
            <a:avLst/>
          </a:prstGeom>
          <a:noFill/>
          <a:ln/>
        </p:spPr>
        <p:txBody>
          <a:bodyPr wrap="square" lIns="0" tIns="0" rIns="0" bIns="0" rtlCol="0" anchor="ctr"/>
          <a:lstStyle/>
          <a:p>
            <a:pPr marL="0" indent="0">
              <a:lnSpc>
                <a:spcPts val="1300"/>
              </a:lnSpc>
              <a:buNone/>
            </a:pPr>
            <a:r>
              <a:rPr lang="en-US" sz="1050" dirty="0">
                <a:solidFill>
                  <a:srgbClr val="AFC4D4"/>
                </a:solidFill>
                <a:latin typeface="Calibri" pitchFamily="34" charset="0"/>
                <a:ea typeface="Calibri" pitchFamily="34" charset="-122"/>
                <a:cs typeface="Calibri" pitchFamily="34" charset="-120"/>
              </a:rPr>
              <a:t>Persistent 12-month dry events show a basin-wide convergence deficit everywhere.</a:t>
            </a:r>
            <a:endParaRPr lang="en-US" sz="1050" dirty="0"/>
          </a:p>
        </p:txBody>
      </p:sp>
      <p:sp>
        <p:nvSpPr>
          <p:cNvPr id="22" name="Shape 20"/>
          <p:cNvSpPr/>
          <p:nvPr/>
        </p:nvSpPr>
        <p:spPr>
          <a:xfrm>
            <a:off x="6172200" y="3291840"/>
            <a:ext cx="5440680" cy="713232"/>
          </a:xfrm>
          <a:prstGeom prst="roundRect">
            <a:avLst>
              <a:gd name="adj" fmla="val 8974"/>
            </a:avLst>
          </a:prstGeom>
          <a:solidFill>
            <a:srgbClr val="16324B"/>
          </a:solidFill>
          <a:ln w="12700">
            <a:solidFill>
              <a:srgbClr val="254863"/>
            </a:solidFill>
            <a:prstDash val="solid"/>
          </a:ln>
        </p:spPr>
      </p:sp>
      <p:sp>
        <p:nvSpPr>
          <p:cNvPr id="23" name="Shape 21"/>
          <p:cNvSpPr/>
          <p:nvPr/>
        </p:nvSpPr>
        <p:spPr>
          <a:xfrm>
            <a:off x="6336792" y="3493008"/>
            <a:ext cx="310896" cy="310896"/>
          </a:xfrm>
          <a:prstGeom prst="ellipse">
            <a:avLst/>
          </a:prstGeom>
          <a:solidFill>
            <a:srgbClr val="1C7293"/>
          </a:solidFill>
          <a:ln/>
        </p:spPr>
      </p:sp>
      <p:sp>
        <p:nvSpPr>
          <p:cNvPr id="24" name="Text 22"/>
          <p:cNvSpPr txBox="1"/>
          <p:nvPr/>
        </p:nvSpPr>
        <p:spPr>
          <a:xfrm>
            <a:off x="6336792" y="3493008"/>
            <a:ext cx="310896" cy="310896"/>
          </a:xfrm>
          <a:prstGeom prst="rect">
            <a:avLst/>
          </a:prstGeom>
          <a:noFill/>
          <a:ln/>
        </p:spPr>
        <p:txBody>
          <a:bodyPr wrap="square" lIns="0" tIns="0" rIns="0" bIns="0" rtlCol="0" anchor="ctr"/>
          <a:lstStyle/>
          <a:p>
            <a:pPr marL="0" indent="0" algn="ctr">
              <a:buNone/>
            </a:pPr>
            <a:r>
              <a:rPr lang="en-US" sz="1500" b="1" dirty="0">
                <a:solidFill>
                  <a:srgbClr val="FFFFFF"/>
                </a:solidFill>
                <a:latin typeface="Cambria" pitchFamily="34" charset="0"/>
                <a:ea typeface="Cambria" pitchFamily="34" charset="-122"/>
                <a:cs typeface="Cambria" pitchFamily="34" charset="-120"/>
              </a:rPr>
              <a:t>4</a:t>
            </a:r>
            <a:endParaRPr lang="en-US" sz="1500" dirty="0"/>
          </a:p>
        </p:txBody>
      </p:sp>
      <p:sp>
        <p:nvSpPr>
          <p:cNvPr id="25" name="Text 23"/>
          <p:cNvSpPr txBox="1"/>
          <p:nvPr/>
        </p:nvSpPr>
        <p:spPr>
          <a:xfrm>
            <a:off x="6793992" y="3364992"/>
            <a:ext cx="4663440" cy="292608"/>
          </a:xfrm>
          <a:prstGeom prst="rect">
            <a:avLst/>
          </a:prstGeom>
          <a:noFill/>
          <a:ln/>
        </p:spPr>
        <p:txBody>
          <a:bodyPr wrap="square" lIns="0" tIns="0" rIns="0" bIns="0" rtlCol="0" anchor="ctr"/>
          <a:lstStyle/>
          <a:p>
            <a:pPr marL="0" indent="0">
              <a:buNone/>
            </a:pPr>
            <a:r>
              <a:rPr lang="en-US" sz="1350" b="1" dirty="0">
                <a:solidFill>
                  <a:srgbClr val="FFFFFF"/>
                </a:solidFill>
                <a:latin typeface="Cambria" pitchFamily="34" charset="0"/>
                <a:ea typeface="Cambria" pitchFamily="34" charset="-122"/>
                <a:cs typeface="Cambria" pitchFamily="34" charset="-120"/>
              </a:rPr>
              <a:t>Mechanism varies by region</a:t>
            </a:r>
            <a:endParaRPr lang="en-US" sz="1350" dirty="0"/>
          </a:p>
        </p:txBody>
      </p:sp>
      <p:sp>
        <p:nvSpPr>
          <p:cNvPr id="26" name="Text 24"/>
          <p:cNvSpPr txBox="1"/>
          <p:nvPr/>
        </p:nvSpPr>
        <p:spPr>
          <a:xfrm>
            <a:off x="6793992" y="3639312"/>
            <a:ext cx="4663440" cy="329184"/>
          </a:xfrm>
          <a:prstGeom prst="rect">
            <a:avLst/>
          </a:prstGeom>
          <a:noFill/>
          <a:ln/>
        </p:spPr>
        <p:txBody>
          <a:bodyPr wrap="square" lIns="0" tIns="0" rIns="0" bIns="0" rtlCol="0" anchor="ctr"/>
          <a:lstStyle/>
          <a:p>
            <a:pPr marL="0" indent="0">
              <a:lnSpc>
                <a:spcPts val="1300"/>
              </a:lnSpc>
              <a:buNone/>
            </a:pPr>
            <a:r>
              <a:rPr lang="en-US" sz="1050" dirty="0">
                <a:solidFill>
                  <a:srgbClr val="AFC4D4"/>
                </a:solidFill>
                <a:latin typeface="Calibri" pitchFamily="34" charset="0"/>
                <a:ea typeface="Calibri" pitchFamily="34" charset="-122"/>
                <a:cs typeface="Calibri" pitchFamily="34" charset="-120"/>
              </a:rPr>
              <a:t>Mean flow leads, with transients and advection contributing differently by tributary.</a:t>
            </a:r>
            <a:endParaRPr lang="en-US" sz="1050" dirty="0"/>
          </a:p>
        </p:txBody>
      </p:sp>
      <p:sp>
        <p:nvSpPr>
          <p:cNvPr id="27" name="Shape 25"/>
          <p:cNvSpPr/>
          <p:nvPr/>
        </p:nvSpPr>
        <p:spPr>
          <a:xfrm>
            <a:off x="548640" y="4114800"/>
            <a:ext cx="5440680" cy="713232"/>
          </a:xfrm>
          <a:prstGeom prst="roundRect">
            <a:avLst>
              <a:gd name="adj" fmla="val 8974"/>
            </a:avLst>
          </a:prstGeom>
          <a:solidFill>
            <a:srgbClr val="16324B"/>
          </a:solidFill>
          <a:ln w="12700">
            <a:solidFill>
              <a:srgbClr val="254863"/>
            </a:solidFill>
            <a:prstDash val="solid"/>
          </a:ln>
        </p:spPr>
      </p:sp>
      <p:sp>
        <p:nvSpPr>
          <p:cNvPr id="28" name="Shape 26"/>
          <p:cNvSpPr/>
          <p:nvPr/>
        </p:nvSpPr>
        <p:spPr>
          <a:xfrm>
            <a:off x="713232" y="4315968"/>
            <a:ext cx="310896" cy="310896"/>
          </a:xfrm>
          <a:prstGeom prst="ellipse">
            <a:avLst/>
          </a:prstGeom>
          <a:solidFill>
            <a:srgbClr val="B5651D"/>
          </a:solidFill>
          <a:ln/>
        </p:spPr>
      </p:sp>
      <p:sp>
        <p:nvSpPr>
          <p:cNvPr id="29" name="Text 27"/>
          <p:cNvSpPr txBox="1"/>
          <p:nvPr/>
        </p:nvSpPr>
        <p:spPr>
          <a:xfrm>
            <a:off x="713232" y="4315968"/>
            <a:ext cx="310896" cy="310896"/>
          </a:xfrm>
          <a:prstGeom prst="rect">
            <a:avLst/>
          </a:prstGeom>
          <a:noFill/>
          <a:ln/>
        </p:spPr>
        <p:txBody>
          <a:bodyPr wrap="square" lIns="0" tIns="0" rIns="0" bIns="0" rtlCol="0" anchor="ctr"/>
          <a:lstStyle/>
          <a:p>
            <a:pPr marL="0" indent="0" algn="ctr">
              <a:buNone/>
            </a:pPr>
            <a:r>
              <a:rPr lang="en-US" sz="1500" b="1" dirty="0">
                <a:solidFill>
                  <a:srgbClr val="FFFFFF"/>
                </a:solidFill>
                <a:latin typeface="Cambria" pitchFamily="34" charset="0"/>
                <a:ea typeface="Cambria" pitchFamily="34" charset="-122"/>
                <a:cs typeface="Cambria" pitchFamily="34" charset="-120"/>
              </a:rPr>
              <a:t>5</a:t>
            </a:r>
            <a:endParaRPr lang="en-US" sz="1500" dirty="0"/>
          </a:p>
        </p:txBody>
      </p:sp>
      <p:sp>
        <p:nvSpPr>
          <p:cNvPr id="30" name="Text 28"/>
          <p:cNvSpPr txBox="1"/>
          <p:nvPr/>
        </p:nvSpPr>
        <p:spPr>
          <a:xfrm>
            <a:off x="1170432" y="4187952"/>
            <a:ext cx="4663440" cy="292608"/>
          </a:xfrm>
          <a:prstGeom prst="rect">
            <a:avLst/>
          </a:prstGeom>
          <a:noFill/>
          <a:ln/>
        </p:spPr>
        <p:txBody>
          <a:bodyPr wrap="square" lIns="0" tIns="0" rIns="0" bIns="0" rtlCol="0" anchor="ctr"/>
          <a:lstStyle/>
          <a:p>
            <a:pPr marL="0" indent="0">
              <a:buNone/>
            </a:pPr>
            <a:r>
              <a:rPr lang="en-US" sz="1350" b="1" dirty="0">
                <a:solidFill>
                  <a:srgbClr val="FFFFFF"/>
                </a:solidFill>
                <a:latin typeface="Cambria" pitchFamily="34" charset="0"/>
                <a:ea typeface="Cambria" pitchFamily="34" charset="-122"/>
                <a:cs typeface="Cambria" pitchFamily="34" charset="-120"/>
              </a:rPr>
              <a:t>Change is in frequency</a:t>
            </a:r>
            <a:endParaRPr lang="en-US" sz="1350" dirty="0"/>
          </a:p>
        </p:txBody>
      </p:sp>
      <p:sp>
        <p:nvSpPr>
          <p:cNvPr id="31" name="Text 29"/>
          <p:cNvSpPr txBox="1"/>
          <p:nvPr/>
        </p:nvSpPr>
        <p:spPr>
          <a:xfrm>
            <a:off x="1170432" y="4462272"/>
            <a:ext cx="4663440" cy="329184"/>
          </a:xfrm>
          <a:prstGeom prst="rect">
            <a:avLst/>
          </a:prstGeom>
          <a:noFill/>
          <a:ln/>
        </p:spPr>
        <p:txBody>
          <a:bodyPr wrap="square" lIns="0" tIns="0" rIns="0" bIns="0" rtlCol="0" anchor="ctr"/>
          <a:lstStyle/>
          <a:p>
            <a:pPr marL="0" indent="0">
              <a:lnSpc>
                <a:spcPts val="1300"/>
              </a:lnSpc>
              <a:buNone/>
            </a:pPr>
            <a:r>
              <a:rPr lang="en-US" sz="1050" dirty="0">
                <a:solidFill>
                  <a:srgbClr val="AFC4D4"/>
                </a:solidFill>
                <a:latin typeface="Calibri" pitchFamily="34" charset="0"/>
                <a:ea typeface="Calibri" pitchFamily="34" charset="-122"/>
                <a:cs typeface="Calibri" pitchFamily="34" charset="-120"/>
              </a:rPr>
              <a:t>Fewer droughts after 1990; individual-event magnitude shows no robust shift.</a:t>
            </a:r>
            <a:endParaRPr lang="en-US" sz="1050" dirty="0"/>
          </a:p>
        </p:txBody>
      </p:sp>
      <p:sp>
        <p:nvSpPr>
          <p:cNvPr id="32" name="Text 30"/>
          <p:cNvSpPr txBox="1"/>
          <p:nvPr/>
        </p:nvSpPr>
        <p:spPr>
          <a:xfrm>
            <a:off x="6172200" y="4114800"/>
            <a:ext cx="5440680" cy="713232"/>
          </a:xfrm>
          <a:prstGeom prst="rect">
            <a:avLst/>
          </a:prstGeom>
          <a:noFill/>
          <a:ln/>
        </p:spPr>
        <p:txBody>
          <a:bodyPr wrap="square" lIns="0" tIns="0" rIns="0" bIns="0" rtlCol="0" anchor="ctr"/>
          <a:lstStyle/>
          <a:p>
            <a:pPr marL="0" indent="0">
              <a:lnSpc>
                <a:spcPts val="1600"/>
              </a:lnSpc>
              <a:buNone/>
            </a:pPr>
            <a:r>
              <a:rPr lang="en-US" sz="1250" b="1" i="1" dirty="0">
                <a:solidFill>
                  <a:srgbClr val="9DC3E6"/>
                </a:solidFill>
                <a:latin typeface="Cambria" pitchFamily="34" charset="0"/>
                <a:ea typeface="Cambria" pitchFamily="34" charset="-122"/>
                <a:cs typeface="Cambria" pitchFamily="34" charset="-120"/>
              </a:rPr>
              <a:t>The historical record shows how exceptional 1927 was.</a:t>
            </a:r>
            <a:endParaRPr lang="en-US" sz="1250" dirty="0"/>
          </a:p>
          <a:p>
            <a:pPr marL="0" indent="0">
              <a:lnSpc>
                <a:spcPts val="1600"/>
              </a:lnSpc>
              <a:buNone/>
            </a:pPr>
            <a:r>
              <a:rPr lang="en-US" sz="1250" b="1" i="1" dirty="0">
                <a:solidFill>
                  <a:srgbClr val="9DC3E6"/>
                </a:solidFill>
                <a:latin typeface="Cambria" pitchFamily="34" charset="0"/>
                <a:ea typeface="Cambria" pitchFamily="34" charset="-122"/>
                <a:cs typeface="Cambria" pitchFamily="34" charset="-120"/>
              </a:rPr>
              <a:t>ERA5 shows what atmosphere produces a sequence of that type.</a:t>
            </a:r>
            <a:endParaRPr lang="en-US" sz="1250" dirty="0"/>
          </a:p>
        </p:txBody>
      </p:sp>
      <p:sp>
        <p:nvSpPr>
          <p:cNvPr id="33" name="Text 31"/>
          <p:cNvSpPr txBox="1"/>
          <p:nvPr/>
        </p:nvSpPr>
        <p:spPr>
          <a:xfrm>
            <a:off x="548640" y="5257800"/>
            <a:ext cx="11064240" cy="868680"/>
          </a:xfrm>
          <a:prstGeom prst="rect">
            <a:avLst/>
          </a:prstGeom>
          <a:noFill/>
          <a:ln/>
        </p:spPr>
        <p:txBody>
          <a:bodyPr wrap="square" lIns="0" tIns="0" rIns="0" bIns="0" rtlCol="0" anchor="ctr"/>
          <a:lstStyle/>
          <a:p>
            <a:pPr marL="0" indent="0">
              <a:lnSpc>
                <a:spcPts val="1700"/>
              </a:lnSpc>
              <a:buNone/>
            </a:pPr>
            <a:r>
              <a:rPr lang="en-US" sz="1250" dirty="0">
                <a:solidFill>
                  <a:srgbClr val="8CA6B8"/>
                </a:solidFill>
                <a:latin typeface="Calibri" pitchFamily="34" charset="0"/>
                <a:ea typeface="Calibri" pitchFamily="34" charset="-122"/>
                <a:cs typeface="Calibri" pitchFamily="34" charset="-120"/>
              </a:rPr>
              <a:t>If the historical analysis shows the months before 1927 formed an exceptionally strong 3-month wet sequence across tributaries, the modern analogs imply it required a coherent, persistent moisture-supply anomaly, not a chance collection of unrelated storms.</a:t>
            </a:r>
            <a:endParaRPr lang="en-US" sz="12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TotalTime>
  <Words>5008</Words>
  <Application>Microsoft Macintosh PowerPoint</Application>
  <PresentationFormat>Widescreen</PresentationFormat>
  <Paragraphs>351</Paragraphs>
  <Slides>20</Slides>
  <Notes>20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Cambria</vt:lpstr>
      <vt:lpstr>Consolas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Jennifer Nakamura</cp:lastModifiedBy>
  <cp:revision>3</cp:revision>
  <dcterms:created xsi:type="dcterms:W3CDTF">2026-09-17T18:39:14Z</dcterms:created>
  <dcterms:modified xsi:type="dcterms:W3CDTF">2026-09-17T21:32:30Z</dcterms:modified>
</cp:coreProperties>
</file>