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27" d="100"/>
          <a:sy n="127" d="100"/>
        </p:scale>
        <p:origin x="5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7982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hydrosource2.ornl.gov/files/SWA9505V3/Reference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3D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137160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kern="0" spc="300" dirty="0">
                <a:solidFill>
                  <a:srgbClr val="9FD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MOISTURE-BUDGET EVALUATION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822960" y="1828800"/>
            <a:ext cx="1033272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Can six CMIP6 models reproduce the physics of Mississippi wet extremes?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822960" y="3383280"/>
            <a:ext cx="10058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600" dirty="0">
                <a:solidFill>
                  <a:srgbClr val="C7DC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six parent models behind the HydroSource downscaled product, tested against ERA5 over the six contributing sub-basins.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822960" y="4617720"/>
            <a:ext cx="2377440" cy="1051560"/>
          </a:xfrm>
          <a:prstGeom prst="roundRect">
            <a:avLst>
              <a:gd name="adj" fmla="val 6957"/>
            </a:avLst>
          </a:prstGeom>
          <a:solidFill>
            <a:srgbClr val="0E4A6E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22960" y="4736592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2600" dirty="0"/>
          </a:p>
        </p:txBody>
      </p:sp>
      <p:sp>
        <p:nvSpPr>
          <p:cNvPr id="8" name="Text 6"/>
          <p:cNvSpPr/>
          <p:nvPr/>
        </p:nvSpPr>
        <p:spPr>
          <a:xfrm>
            <a:off x="822960" y="5230368"/>
            <a:ext cx="2377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9FD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parent models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3474720" y="4617720"/>
            <a:ext cx="2377440" cy="1051560"/>
          </a:xfrm>
          <a:prstGeom prst="roundRect">
            <a:avLst>
              <a:gd name="adj" fmla="val 6957"/>
            </a:avLst>
          </a:prstGeom>
          <a:solidFill>
            <a:srgbClr val="0E4A6E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474720" y="4736592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66 yr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3474720" y="5230368"/>
            <a:ext cx="2377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9FD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equal samples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126480" y="4617720"/>
            <a:ext cx="2377440" cy="1051560"/>
          </a:xfrm>
          <a:prstGeom prst="roundRect">
            <a:avLst>
              <a:gd name="adj" fmla="val 6957"/>
            </a:avLst>
          </a:prstGeom>
          <a:solidFill>
            <a:srgbClr val="0E4A6E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126480" y="4736592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</a:rPr>
              <a:t>6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6126480" y="5230368"/>
            <a:ext cx="2377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9FD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sub-basins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778240" y="4736592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2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3D5C"/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84048"/>
            <a:ext cx="112471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THE TEST IS BUILT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0B3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yardstick for every model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502920" y="1298448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1527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dataset is scored on its own climatology, over equal-length records, so nothing is judged unfairly.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02920" y="1783080"/>
            <a:ext cx="6400800" cy="13716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4E8"/>
            </a:solidFill>
            <a:prstDash val="solid"/>
          </a:ln>
          <a:effectLst>
            <a:outerShdw blurRad="63500" dist="25400" dir="16200000" algn="bl" rotWithShape="0">
              <a:srgbClr val="C9D4DA">
                <a:alpha val="5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502920" y="1783080"/>
            <a:ext cx="82296" cy="13716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8" name="Text 6"/>
          <p:cNvSpPr/>
          <p:nvPr/>
        </p:nvSpPr>
        <p:spPr>
          <a:xfrm>
            <a:off x="704088" y="1892808"/>
            <a:ext cx="607161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527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Own-climatology events</a:t>
            </a: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04088" y="2240280"/>
            <a:ext cx="6035040" cy="8046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600" dirty="0">
                <a:solidFill>
                  <a:srgbClr val="334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wet event is a dataset's own top 5% of 3-month precipitation. Models and ERA5 are each measured against themselves.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85216" y="3310128"/>
            <a:ext cx="6400800" cy="13716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4E8"/>
            </a:solidFill>
            <a:prstDash val="solid"/>
          </a:ln>
          <a:effectLst>
            <a:outerShdw blurRad="63500" dist="25400" dir="16200000" algn="bl" rotWithShape="0">
              <a:srgbClr val="C9D4DA">
                <a:alpha val="5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502920" y="3291840"/>
            <a:ext cx="82296" cy="1371600"/>
          </a:xfrm>
          <a:prstGeom prst="rect">
            <a:avLst/>
          </a:prstGeom>
          <a:solidFill>
            <a:srgbClr val="2E86C1"/>
          </a:solidFill>
          <a:ln/>
        </p:spPr>
      </p:sp>
      <p:sp>
        <p:nvSpPr>
          <p:cNvPr id="12" name="Text 10"/>
          <p:cNvSpPr/>
          <p:nvPr/>
        </p:nvSpPr>
        <p:spPr>
          <a:xfrm>
            <a:off x="704088" y="3401568"/>
            <a:ext cx="607161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527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Equal 66-year samples</a:t>
            </a: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04088" y="3749040"/>
            <a:ext cx="6035040" cy="8046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600" dirty="0">
                <a:solidFill>
                  <a:srgbClr val="334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ERA5 spans 1959 to 2024, the models 1949 to 2014. Both are 66 years, so event counts compare directly.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502920" y="4800600"/>
            <a:ext cx="6400800" cy="13716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4E8"/>
            </a:solidFill>
            <a:prstDash val="solid"/>
          </a:ln>
          <a:effectLst>
            <a:outerShdw blurRad="63500" dist="25400" dir="16200000" algn="bl" rotWithShape="0">
              <a:srgbClr val="C9D4DA">
                <a:alpha val="50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502920" y="4800600"/>
            <a:ext cx="82296" cy="1371600"/>
          </a:xfrm>
          <a:prstGeom prst="rect">
            <a:avLst/>
          </a:prstGeom>
          <a:solidFill>
            <a:srgbClr val="C1440E"/>
          </a:solidFill>
          <a:ln/>
        </p:spPr>
      </p:sp>
      <p:sp>
        <p:nvSpPr>
          <p:cNvPr id="16" name="Text 14"/>
          <p:cNvSpPr/>
          <p:nvPr/>
        </p:nvSpPr>
        <p:spPr>
          <a:xfrm>
            <a:off x="704088" y="4910328"/>
            <a:ext cx="607161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527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Supply, split by mechanism</a:t>
            </a: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4088" y="5257800"/>
            <a:ext cx="6035040" cy="8046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600" dirty="0">
                <a:solidFill>
                  <a:srgbClr val="334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each wet peak we take the mean-flow moisture convergence and split it into a wind part and a moisture-advection part, per basin.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7132320" y="1783080"/>
            <a:ext cx="4572000" cy="4389120"/>
          </a:xfrm>
          <a:prstGeom prst="roundRect">
            <a:avLst>
              <a:gd name="adj" fmla="val 1250"/>
            </a:avLst>
          </a:prstGeom>
          <a:solidFill>
            <a:srgbClr val="0E4A6E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360920" y="196596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six parent models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360920" y="2450592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7F2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ACCESS-CM2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7360920" y="2852928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7F2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BCC-CSM2-MR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7360920" y="3255264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7F2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CNRM-ESM2-1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7360920" y="365760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7F2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MPI-ESM1-2-HR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7360920" y="4059936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7F2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MRI-ESM2-0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7360920" y="4462272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7F2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NorESM2-MM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7360920" y="4892040"/>
            <a:ext cx="41605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BCD7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Objectively chosen: these six ranked highest over the US across 66 tests (Ashfaq et al. 2022), the skill-screened parents of HydroSource.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50292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CMIP6 HydroSource vs ERA5  |  wet-event moisture budget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3D5C"/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84048"/>
            <a:ext cx="112471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THIS ANALYSIS COVERS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0B3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monthly fields, not the daily product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502920" y="1298448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1527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budget is computed on raw monthly model output. The forcing that VIC will use is a different, downscaled layer.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02920" y="1783080"/>
            <a:ext cx="5394960" cy="2377440"/>
          </a:xfrm>
          <a:prstGeom prst="roundRect">
            <a:avLst>
              <a:gd name="adj" fmla="val 2308"/>
            </a:avLst>
          </a:prstGeom>
          <a:solidFill>
            <a:srgbClr val="FFFFFF"/>
          </a:solidFill>
          <a:ln w="12700">
            <a:solidFill>
              <a:srgbClr val="DCE4E8"/>
            </a:solidFill>
            <a:prstDash val="solid"/>
          </a:ln>
          <a:effectLst>
            <a:outerShdw blurRad="63500" dist="25400" dir="16200000" algn="bl" rotWithShape="0">
              <a:srgbClr val="C9D4DA">
                <a:alpha val="5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502920" y="1783080"/>
            <a:ext cx="82296" cy="23774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8" name="Text 6"/>
          <p:cNvSpPr/>
          <p:nvPr/>
        </p:nvSpPr>
        <p:spPr>
          <a:xfrm>
            <a:off x="704088" y="1892808"/>
            <a:ext cx="506577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527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was analyzed here</a:t>
            </a: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04088" y="2240280"/>
            <a:ext cx="5029200" cy="18105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600" dirty="0">
                <a:solidFill>
                  <a:srgbClr val="334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Raw monthly CMIP6 precipitation and moisture transport, straight from each model. The moisture budget runs on these coarse monthly fields. No bias correction, no daily detail.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080760" y="1805940"/>
            <a:ext cx="5623560" cy="2377440"/>
          </a:xfrm>
          <a:prstGeom prst="roundRect">
            <a:avLst>
              <a:gd name="adj" fmla="val 2308"/>
            </a:avLst>
          </a:prstGeom>
          <a:solidFill>
            <a:srgbClr val="FFFFFF"/>
          </a:solidFill>
          <a:ln w="12700">
            <a:solidFill>
              <a:srgbClr val="DCE4E8"/>
            </a:solidFill>
            <a:prstDash val="solid"/>
          </a:ln>
          <a:effectLst>
            <a:outerShdw blurRad="63500" dist="25400" dir="16200000" algn="bl" rotWithShape="0">
              <a:srgbClr val="C9D4DA">
                <a:alpha val="5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6080760" y="1783080"/>
            <a:ext cx="82296" cy="2377440"/>
          </a:xfrm>
          <a:prstGeom prst="rect">
            <a:avLst/>
          </a:prstGeom>
          <a:solidFill>
            <a:srgbClr val="D68910"/>
          </a:solidFill>
          <a:ln/>
        </p:spPr>
      </p:sp>
      <p:sp>
        <p:nvSpPr>
          <p:cNvPr id="12" name="Text 10"/>
          <p:cNvSpPr/>
          <p:nvPr/>
        </p:nvSpPr>
        <p:spPr>
          <a:xfrm>
            <a:off x="6281928" y="1892808"/>
            <a:ext cx="529437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527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forces VIC4L</a:t>
            </a: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281928" y="2240280"/>
            <a:ext cx="5257800" cy="18105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600" dirty="0">
                <a:solidFill>
                  <a:srgbClr val="334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HydroSource daily product (Kao et al. 2022): about 4 km, daily, 1980 to 2019, bias-corrected. Two downscaling methods (RegCM4, DBCCA) times two targets (Daymet, Livneh) give 4 versions per model, 24 forcings in all.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502920" y="4343400"/>
            <a:ext cx="11201400" cy="1828800"/>
          </a:xfrm>
          <a:prstGeom prst="roundRect">
            <a:avLst>
              <a:gd name="adj" fmla="val 3000"/>
            </a:avLst>
          </a:prstGeom>
          <a:solidFill>
            <a:srgbClr val="EAF3F7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31520" y="4480560"/>
            <a:ext cx="10515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B3D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read the two layers</a:t>
            </a: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1520" y="4800600"/>
            <a:ext cx="10698480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600" dirty="0">
                <a:solidFill>
                  <a:srgbClr val="334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layers make the rain. The large-scale weather pattern decides how much moisture enters the basin and which sub-basins it feeds. The downscaled product then adds fine daily detail and corrects amounts to match observations, while keeping that large-scale pattern from the model. This analysis checks the large-scale pattern. It does not check the corrected daily amounts, the temperature, or which downscaled version is best.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50292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CMIP6 HydroSource vs ERA5  |  wet-event moisture budget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3D5C"/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84048"/>
            <a:ext cx="112471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 1: HOW OFTEN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0B3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Wet events are a touch rarer in the models</a:t>
            </a:r>
            <a:endParaRPr lang="en-US" sz="2900" dirty="0"/>
          </a:p>
        </p:txBody>
      </p:sp>
      <p:sp>
        <p:nvSpPr>
          <p:cNvPr id="5" name="Shape 3"/>
          <p:cNvSpPr/>
          <p:nvPr/>
        </p:nvSpPr>
        <p:spPr>
          <a:xfrm>
            <a:off x="411480" y="1691640"/>
            <a:ext cx="7223760" cy="4343400"/>
          </a:xfrm>
          <a:prstGeom prst="roundRect">
            <a:avLst>
              <a:gd name="adj" fmla="val 1053"/>
            </a:avLst>
          </a:prstGeom>
          <a:solidFill>
            <a:srgbClr val="FFFFFF"/>
          </a:solidFill>
          <a:ln w="12700">
            <a:solidFill>
              <a:srgbClr val="DCE4E8"/>
            </a:solidFill>
            <a:prstDash val="solid"/>
          </a:ln>
          <a:effectLst>
            <a:outerShdw blurRad="63500" dist="25400" dir="16200000" algn="bl" rotWithShape="0">
              <a:srgbClr val="C9D4DA">
                <a:alpha val="50000"/>
              </a:srgbClr>
            </a:outerShdw>
          </a:effectLst>
        </p:spPr>
      </p:sp>
      <p:pic>
        <p:nvPicPr>
          <p:cNvPr id="6" name="Image 0" descr="/home/claude/cmip_fig/f1_freq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783080"/>
            <a:ext cx="7040880" cy="416052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7818120" y="1783080"/>
            <a:ext cx="3886200" cy="1325880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 w="12700">
            <a:solidFill>
              <a:srgbClr val="DCE4E8"/>
            </a:solidFill>
            <a:prstDash val="solid"/>
          </a:ln>
          <a:effectLst>
            <a:outerShdw blurRad="63500" dist="25400" dir="16200000" algn="bl" rotWithShape="0">
              <a:srgbClr val="C9D4DA">
                <a:alpha val="50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7818120" y="1783080"/>
            <a:ext cx="82296" cy="1325880"/>
          </a:xfrm>
          <a:prstGeom prst="rect">
            <a:avLst/>
          </a:prstGeom>
          <a:solidFill>
            <a:srgbClr val="0B3D5C"/>
          </a:solidFill>
          <a:ln/>
        </p:spPr>
      </p:sp>
      <p:sp>
        <p:nvSpPr>
          <p:cNvPr id="9" name="Text 6"/>
          <p:cNvSpPr/>
          <p:nvPr/>
        </p:nvSpPr>
        <p:spPr>
          <a:xfrm>
            <a:off x="8019288" y="1892808"/>
            <a:ext cx="355701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527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Fewer events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8019288" y="2240280"/>
            <a:ext cx="3520440" cy="7589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400" dirty="0">
                <a:solidFill>
                  <a:srgbClr val="334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ERA5 gives 41 per century. Models give 32 to 39, all a little below.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7818120" y="3246120"/>
            <a:ext cx="3886200" cy="1325880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 w="12700">
            <a:solidFill>
              <a:srgbClr val="DCE4E8"/>
            </a:solidFill>
            <a:prstDash val="solid"/>
          </a:ln>
          <a:effectLst>
            <a:outerShdw blurRad="63500" dist="25400" dir="16200000" algn="bl" rotWithShape="0">
              <a:srgbClr val="C9D4DA">
                <a:alpha val="50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7818120" y="3246120"/>
            <a:ext cx="82296" cy="132588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3" name="Text 10"/>
          <p:cNvSpPr/>
          <p:nvPr/>
        </p:nvSpPr>
        <p:spPr>
          <a:xfrm>
            <a:off x="8019288" y="3355848"/>
            <a:ext cx="355701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527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intensity</a:t>
            </a:r>
            <a:endParaRPr lang="en-US" sz="1550" dirty="0"/>
          </a:p>
        </p:txBody>
      </p:sp>
      <p:sp>
        <p:nvSpPr>
          <p:cNvPr id="14" name="Text 11"/>
          <p:cNvSpPr/>
          <p:nvPr/>
        </p:nvSpPr>
        <p:spPr>
          <a:xfrm>
            <a:off x="8019288" y="3703320"/>
            <a:ext cx="3520440" cy="7589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400" dirty="0">
                <a:solidFill>
                  <a:srgbClr val="334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Peak strength (near the 98th percentile) and one-month duration match ERA5.</a:t>
            </a:r>
            <a:endParaRPr lang="en-US" sz="1400" dirty="0"/>
          </a:p>
        </p:txBody>
      </p:sp>
      <p:sp>
        <p:nvSpPr>
          <p:cNvPr id="15" name="Shape 12"/>
          <p:cNvSpPr/>
          <p:nvPr/>
        </p:nvSpPr>
        <p:spPr>
          <a:xfrm>
            <a:off x="7818120" y="4709160"/>
            <a:ext cx="3886200" cy="123444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2700">
            <a:solidFill>
              <a:srgbClr val="DCE4E8"/>
            </a:solidFill>
            <a:prstDash val="solid"/>
          </a:ln>
          <a:effectLst>
            <a:outerShdw blurRad="63500" dist="25400" dir="16200000" algn="bl" rotWithShape="0">
              <a:srgbClr val="C9D4DA">
                <a:alpha val="50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7818120" y="4709160"/>
            <a:ext cx="82296" cy="1234440"/>
          </a:xfrm>
          <a:prstGeom prst="rect">
            <a:avLst/>
          </a:prstGeom>
          <a:solidFill>
            <a:srgbClr val="2C7A3B"/>
          </a:solidFill>
          <a:ln/>
        </p:spPr>
      </p:sp>
      <p:sp>
        <p:nvSpPr>
          <p:cNvPr id="17" name="Text 14"/>
          <p:cNvSpPr/>
          <p:nvPr/>
        </p:nvSpPr>
        <p:spPr>
          <a:xfrm>
            <a:off x="8019288" y="4818888"/>
            <a:ext cx="355701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527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Correction fixes this</a:t>
            </a:r>
            <a:endParaRPr lang="en-US" sz="1550" dirty="0"/>
          </a:p>
        </p:txBody>
      </p:sp>
      <p:sp>
        <p:nvSpPr>
          <p:cNvPr id="18" name="Text 15"/>
          <p:cNvSpPr/>
          <p:nvPr/>
        </p:nvSpPr>
        <p:spPr>
          <a:xfrm>
            <a:off x="8019288" y="5166360"/>
            <a:ext cx="3520440" cy="6675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400" dirty="0">
                <a:solidFill>
                  <a:srgbClr val="334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 and amount are exactly what daily bias correction adjusts.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50292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CMIP6 HydroSource vs ERA5  |  wet-event moisture budget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3D5C"/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84048"/>
            <a:ext cx="112471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 2: WHEN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0B3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Only one model peaks in the right season</a:t>
            </a:r>
            <a:endParaRPr lang="en-US" sz="2900" dirty="0"/>
          </a:p>
        </p:txBody>
      </p:sp>
      <p:sp>
        <p:nvSpPr>
          <p:cNvPr id="5" name="Shape 3"/>
          <p:cNvSpPr/>
          <p:nvPr/>
        </p:nvSpPr>
        <p:spPr>
          <a:xfrm>
            <a:off x="411480" y="1691640"/>
            <a:ext cx="7406640" cy="3840480"/>
          </a:xfrm>
          <a:prstGeom prst="roundRect">
            <a:avLst>
              <a:gd name="adj" fmla="val 1190"/>
            </a:avLst>
          </a:prstGeom>
          <a:solidFill>
            <a:srgbClr val="FFFFFF"/>
          </a:solidFill>
          <a:ln w="12700">
            <a:solidFill>
              <a:srgbClr val="DCE4E8"/>
            </a:solidFill>
            <a:prstDash val="solid"/>
          </a:ln>
          <a:effectLst>
            <a:outerShdw blurRad="63500" dist="25400" dir="16200000" algn="bl" rotWithShape="0">
              <a:srgbClr val="C9D4DA">
                <a:alpha val="50000"/>
              </a:srgbClr>
            </a:outerShdw>
          </a:effectLst>
        </p:spPr>
      </p:sp>
      <p:pic>
        <p:nvPicPr>
          <p:cNvPr id="6" name="Image 0" descr="/home/claude/cmip_fig/f5_seas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783080"/>
            <a:ext cx="7223760" cy="36576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7955280" y="1783080"/>
            <a:ext cx="3749040" cy="3657600"/>
          </a:xfrm>
          <a:prstGeom prst="roundRect">
            <a:avLst>
              <a:gd name="adj" fmla="val 1500"/>
            </a:avLst>
          </a:prstGeom>
          <a:solidFill>
            <a:srgbClr val="FFFFFF"/>
          </a:solidFill>
          <a:ln w="12700">
            <a:solidFill>
              <a:srgbClr val="DCE4E8"/>
            </a:solidFill>
            <a:prstDash val="solid"/>
          </a:ln>
          <a:effectLst>
            <a:outerShdw blurRad="63500" dist="25400" dir="16200000" algn="bl" rotWithShape="0">
              <a:srgbClr val="C9D4DA">
                <a:alpha val="50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7955280" y="1783080"/>
            <a:ext cx="82296" cy="3657600"/>
          </a:xfrm>
          <a:prstGeom prst="rect">
            <a:avLst/>
          </a:prstGeom>
          <a:solidFill>
            <a:srgbClr val="D68910"/>
          </a:solidFill>
          <a:ln/>
        </p:spPr>
      </p:sp>
      <p:sp>
        <p:nvSpPr>
          <p:cNvPr id="9" name="Text 6"/>
          <p:cNvSpPr/>
          <p:nvPr/>
        </p:nvSpPr>
        <p:spPr>
          <a:xfrm>
            <a:off x="8156448" y="1892808"/>
            <a:ext cx="341985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527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Timing is set by circulation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8156448" y="2240280"/>
            <a:ext cx="3383280" cy="30906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400" dirty="0">
                <a:solidFill>
                  <a:srgbClr val="334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ERA5 peaks in spring. Only CNRM matches; the rest peak in summer, winter or fall.</a:t>
            </a:r>
            <a:endParaRPr lang="en-US" sz="1400" dirty="0"/>
          </a:p>
          <a:p>
            <a:pPr marL="0" indent="0">
              <a:lnSpc>
                <a:spcPct val="102000"/>
              </a:lnSpc>
              <a:buNone/>
            </a:pPr>
            <a:endParaRPr lang="en-US" sz="1400" dirty="0"/>
          </a:p>
          <a:p>
            <a:pPr marL="0" indent="0">
              <a:lnSpc>
                <a:spcPct val="102000"/>
              </a:lnSpc>
              <a:buNone/>
            </a:pPr>
            <a:r>
              <a:rPr lang="en-US" sz="1400" dirty="0">
                <a:solidFill>
                  <a:srgbClr val="334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Because season is driven by the large-scale flow, this bias can carry through into the forcing, unlike raw amount.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50292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CMIP6 HydroSource vs ERA5  |  wet-event moisture budget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3D5C"/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84048"/>
            <a:ext cx="112471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 3: THE SUPPLY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0B3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Every model brings the rain the right way</a:t>
            </a:r>
            <a:endParaRPr lang="en-US" sz="2900" dirty="0"/>
          </a:p>
        </p:txBody>
      </p:sp>
      <p:sp>
        <p:nvSpPr>
          <p:cNvPr id="5" name="Shape 3"/>
          <p:cNvSpPr/>
          <p:nvPr/>
        </p:nvSpPr>
        <p:spPr>
          <a:xfrm>
            <a:off x="411480" y="1691640"/>
            <a:ext cx="7223760" cy="4343400"/>
          </a:xfrm>
          <a:prstGeom prst="roundRect">
            <a:avLst>
              <a:gd name="adj" fmla="val 1053"/>
            </a:avLst>
          </a:prstGeom>
          <a:solidFill>
            <a:srgbClr val="FFFFFF"/>
          </a:solidFill>
          <a:ln w="12700">
            <a:solidFill>
              <a:srgbClr val="DCE4E8"/>
            </a:solidFill>
            <a:prstDash val="solid"/>
          </a:ln>
          <a:effectLst>
            <a:outerShdw blurRad="63500" dist="25400" dir="16200000" algn="bl" rotWithShape="0">
              <a:srgbClr val="C9D4DA">
                <a:alpha val="50000"/>
              </a:srgbClr>
            </a:outerShdw>
          </a:effectLst>
        </p:spPr>
      </p:sp>
      <p:pic>
        <p:nvPicPr>
          <p:cNvPr id="6" name="Image 0" descr="/home/claude/cmip_fig/f2_meanflo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783080"/>
            <a:ext cx="7040880" cy="416052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7818120" y="1783080"/>
            <a:ext cx="3886200" cy="1325880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 w="12700">
            <a:solidFill>
              <a:srgbClr val="DCE4E8"/>
            </a:solidFill>
            <a:prstDash val="solid"/>
          </a:ln>
          <a:effectLst>
            <a:outerShdw blurRad="63500" dist="25400" dir="16200000" algn="bl" rotWithShape="0">
              <a:srgbClr val="C9D4DA">
                <a:alpha val="50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7818120" y="1783080"/>
            <a:ext cx="82296" cy="1325880"/>
          </a:xfrm>
          <a:prstGeom prst="rect">
            <a:avLst/>
          </a:prstGeom>
          <a:solidFill>
            <a:srgbClr val="2C7A3B"/>
          </a:solidFill>
          <a:ln/>
        </p:spPr>
      </p:sp>
      <p:sp>
        <p:nvSpPr>
          <p:cNvPr id="9" name="Text 6"/>
          <p:cNvSpPr/>
          <p:nvPr/>
        </p:nvSpPr>
        <p:spPr>
          <a:xfrm>
            <a:off x="8019288" y="1892808"/>
            <a:ext cx="355701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527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Right sign everywhere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8019288" y="2240280"/>
            <a:ext cx="3520440" cy="7589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400" dirty="0">
                <a:solidFill>
                  <a:srgbClr val="334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six supply wet events by mean-flow convergence, as ERA5 does (94 mm).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7818120" y="3246120"/>
            <a:ext cx="3886200" cy="1325880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 w="12700">
            <a:solidFill>
              <a:srgbClr val="DCE4E8"/>
            </a:solidFill>
            <a:prstDash val="solid"/>
          </a:ln>
          <a:effectLst>
            <a:outerShdw blurRad="63500" dist="25400" dir="16200000" algn="bl" rotWithShape="0">
              <a:srgbClr val="C9D4DA">
                <a:alpha val="50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7818120" y="3246120"/>
            <a:ext cx="82296" cy="132588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3" name="Text 10"/>
          <p:cNvSpPr/>
          <p:nvPr/>
        </p:nvSpPr>
        <p:spPr>
          <a:xfrm>
            <a:off x="8019288" y="3355848"/>
            <a:ext cx="355701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527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Mostly below ERA5</a:t>
            </a:r>
            <a:endParaRPr lang="en-US" sz="1550" dirty="0"/>
          </a:p>
        </p:txBody>
      </p:sp>
      <p:sp>
        <p:nvSpPr>
          <p:cNvPr id="14" name="Text 11"/>
          <p:cNvSpPr/>
          <p:nvPr/>
        </p:nvSpPr>
        <p:spPr>
          <a:xfrm>
            <a:off x="8019288" y="3703320"/>
            <a:ext cx="3520440" cy="7589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400" dirty="0">
                <a:solidFill>
                  <a:srgbClr val="334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Supply spans 58 to 110 mm. Only BCC runs high; CNRM is lowest at 58.</a:t>
            </a:r>
            <a:endParaRPr lang="en-US" sz="1400" dirty="0"/>
          </a:p>
        </p:txBody>
      </p:sp>
      <p:sp>
        <p:nvSpPr>
          <p:cNvPr id="15" name="Shape 12"/>
          <p:cNvSpPr/>
          <p:nvPr/>
        </p:nvSpPr>
        <p:spPr>
          <a:xfrm>
            <a:off x="7818120" y="4709160"/>
            <a:ext cx="3886200" cy="123444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2700">
            <a:solidFill>
              <a:srgbClr val="DCE4E8"/>
            </a:solidFill>
            <a:prstDash val="solid"/>
          </a:ln>
          <a:effectLst>
            <a:outerShdw blurRad="63500" dist="25400" dir="16200000" algn="bl" rotWithShape="0">
              <a:srgbClr val="C9D4DA">
                <a:alpha val="50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7818120" y="4709160"/>
            <a:ext cx="82296" cy="1234440"/>
          </a:xfrm>
          <a:prstGeom prst="rect">
            <a:avLst/>
          </a:prstGeom>
          <a:solidFill>
            <a:srgbClr val="C1440E"/>
          </a:solidFill>
          <a:ln/>
        </p:spPr>
      </p:sp>
      <p:sp>
        <p:nvSpPr>
          <p:cNvPr id="17" name="Text 14"/>
          <p:cNvSpPr/>
          <p:nvPr/>
        </p:nvSpPr>
        <p:spPr>
          <a:xfrm>
            <a:off x="8019288" y="4818888"/>
            <a:ext cx="355701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527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Amount is not the weight</a:t>
            </a:r>
            <a:endParaRPr lang="en-US" sz="1550" dirty="0"/>
          </a:p>
        </p:txBody>
      </p:sp>
      <p:sp>
        <p:nvSpPr>
          <p:cNvPr id="18" name="Text 15"/>
          <p:cNvSpPr/>
          <p:nvPr/>
        </p:nvSpPr>
        <p:spPr>
          <a:xfrm>
            <a:off x="8019288" y="5166360"/>
            <a:ext cx="3520440" cy="6675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400" dirty="0">
                <a:solidFill>
                  <a:srgbClr val="334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Correction removes this amount bias, so we weight on pattern instead.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50292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CMIP6 HydroSource vs ERA5  |  wet-event moisture budget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3D5C"/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84048"/>
            <a:ext cx="112471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 4: THE MECHANISM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0B3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Models lean on wind, under-weight advection</a:t>
            </a:r>
            <a:endParaRPr lang="en-US" sz="2900" dirty="0"/>
          </a:p>
        </p:txBody>
      </p:sp>
      <p:sp>
        <p:nvSpPr>
          <p:cNvPr id="5" name="Shape 3"/>
          <p:cNvSpPr/>
          <p:nvPr/>
        </p:nvSpPr>
        <p:spPr>
          <a:xfrm>
            <a:off x="411480" y="1691640"/>
            <a:ext cx="7498080" cy="4343400"/>
          </a:xfrm>
          <a:prstGeom prst="roundRect">
            <a:avLst>
              <a:gd name="adj" fmla="val 1053"/>
            </a:avLst>
          </a:prstGeom>
          <a:solidFill>
            <a:srgbClr val="FFFFFF"/>
          </a:solidFill>
          <a:ln w="12700">
            <a:solidFill>
              <a:srgbClr val="DCE4E8"/>
            </a:solidFill>
            <a:prstDash val="solid"/>
          </a:ln>
          <a:effectLst>
            <a:outerShdw blurRad="63500" dist="25400" dir="16200000" algn="bl" rotWithShape="0">
              <a:srgbClr val="C9D4DA">
                <a:alpha val="50000"/>
              </a:srgbClr>
            </a:outerShdw>
          </a:effectLst>
        </p:spPr>
      </p:sp>
      <p:pic>
        <p:nvPicPr>
          <p:cNvPr id="6" name="Image 0" descr="/home/claude/cmip_fig/f3_mechanis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783080"/>
            <a:ext cx="7315200" cy="416052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8001000" y="1783080"/>
            <a:ext cx="3703320" cy="4160520"/>
          </a:xfrm>
          <a:prstGeom prst="roundRect">
            <a:avLst>
              <a:gd name="adj" fmla="val 1481"/>
            </a:avLst>
          </a:prstGeom>
          <a:solidFill>
            <a:srgbClr val="FFFFFF"/>
          </a:solidFill>
          <a:ln w="12700">
            <a:solidFill>
              <a:srgbClr val="DCE4E8"/>
            </a:solidFill>
            <a:prstDash val="solid"/>
          </a:ln>
          <a:effectLst>
            <a:outerShdw blurRad="63500" dist="25400" dir="16200000" algn="bl" rotWithShape="0">
              <a:srgbClr val="C9D4DA">
                <a:alpha val="50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001000" y="1783080"/>
            <a:ext cx="82296" cy="4160520"/>
          </a:xfrm>
          <a:prstGeom prst="rect">
            <a:avLst/>
          </a:prstGeom>
          <a:solidFill>
            <a:srgbClr val="C1440E"/>
          </a:solidFill>
          <a:ln/>
        </p:spPr>
      </p:sp>
      <p:sp>
        <p:nvSpPr>
          <p:cNvPr id="9" name="Text 6"/>
          <p:cNvSpPr/>
          <p:nvPr/>
        </p:nvSpPr>
        <p:spPr>
          <a:xfrm>
            <a:off x="8202168" y="1892808"/>
            <a:ext cx="337413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527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this matters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8202168" y="2240280"/>
            <a:ext cx="3337560" cy="35935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400" dirty="0">
                <a:solidFill>
                  <a:srgbClr val="334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ERA5 draws about equally on wind convergence (45 mm) and moisture advection (49 mm).</a:t>
            </a:r>
            <a:endParaRPr lang="en-US" sz="1400" dirty="0"/>
          </a:p>
          <a:p>
            <a:pPr marL="0" indent="0">
              <a:lnSpc>
                <a:spcPct val="102000"/>
              </a:lnSpc>
              <a:buNone/>
            </a:pPr>
            <a:endParaRPr lang="en-US" sz="1400" dirty="0"/>
          </a:p>
          <a:p>
            <a:pPr marL="0" indent="0">
              <a:lnSpc>
                <a:spcPct val="102000"/>
              </a:lnSpc>
              <a:buNone/>
            </a:pPr>
            <a:r>
              <a:rPr lang="en-US" sz="1400" dirty="0">
                <a:solidFill>
                  <a:srgbClr val="334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model leans on wind and gets too little from advection, as low as 14 mm in CNRM.</a:t>
            </a:r>
            <a:endParaRPr lang="en-US" sz="1400" dirty="0"/>
          </a:p>
          <a:p>
            <a:pPr marL="0" indent="0">
              <a:lnSpc>
                <a:spcPct val="102000"/>
              </a:lnSpc>
              <a:buNone/>
            </a:pPr>
            <a:endParaRPr lang="en-US" sz="1400" dirty="0"/>
          </a:p>
          <a:p>
            <a:pPr marL="0" indent="0">
              <a:lnSpc>
                <a:spcPct val="102000"/>
              </a:lnSpc>
              <a:buNone/>
            </a:pPr>
            <a:r>
              <a:rPr lang="en-US" sz="1400" dirty="0">
                <a:solidFill>
                  <a:srgbClr val="334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Advection is the term that grows under warming, so the future wet response may be under-scaled.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50292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CMIP6 HydroSource vs ERA5  |  wet-event moisture budget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3D5C"/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84048"/>
            <a:ext cx="112471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 5: SPATIAL CORRELATION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0B3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 models make the same basins wet as ERA5?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502920" y="1298448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1527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bar is a spatial correlation: how well a model places high and low values in the same sub-basins as ERA5. 1.0 is a perfect match.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11480" y="1783080"/>
            <a:ext cx="7223760" cy="4343400"/>
          </a:xfrm>
          <a:prstGeom prst="roundRect">
            <a:avLst>
              <a:gd name="adj" fmla="val 1053"/>
            </a:avLst>
          </a:prstGeom>
          <a:solidFill>
            <a:srgbClr val="FFFFFF"/>
          </a:solidFill>
          <a:ln w="12700">
            <a:solidFill>
              <a:srgbClr val="DCE4E8"/>
            </a:solidFill>
            <a:prstDash val="solid"/>
          </a:ln>
          <a:effectLst>
            <a:outerShdw blurRad="63500" dist="25400" dir="16200000" algn="bl" rotWithShape="0">
              <a:srgbClr val="C9D4DA">
                <a:alpha val="50000"/>
              </a:srgbClr>
            </a:outerShdw>
          </a:effectLst>
        </p:spPr>
      </p:sp>
      <p:pic>
        <p:nvPicPr>
          <p:cNvPr id="7" name="Image 0" descr="/home/claude/cmip_fig/f4_patter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874520"/>
            <a:ext cx="7040880" cy="416052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7818120" y="1874520"/>
            <a:ext cx="3886200" cy="1325880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 w="12700">
            <a:solidFill>
              <a:srgbClr val="DCE4E8"/>
            </a:solidFill>
            <a:prstDash val="solid"/>
          </a:ln>
          <a:effectLst>
            <a:outerShdw blurRad="63500" dist="25400" dir="16200000" algn="bl" rotWithShape="0">
              <a:srgbClr val="C9D4DA">
                <a:alpha val="50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7818120" y="1874520"/>
            <a:ext cx="82296" cy="132588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7"/>
          <p:cNvSpPr/>
          <p:nvPr/>
        </p:nvSpPr>
        <p:spPr>
          <a:xfrm>
            <a:off x="8019288" y="1984248"/>
            <a:ext cx="355701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527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Precip and wind: fair</a:t>
            </a:r>
            <a:endParaRPr lang="en-US" sz="1550" dirty="0"/>
          </a:p>
        </p:txBody>
      </p:sp>
      <p:sp>
        <p:nvSpPr>
          <p:cNvPr id="11" name="Text 8"/>
          <p:cNvSpPr/>
          <p:nvPr/>
        </p:nvSpPr>
        <p:spPr>
          <a:xfrm>
            <a:off x="8019288" y="2331720"/>
            <a:ext cx="3520440" cy="7589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400" dirty="0">
                <a:solidFill>
                  <a:srgbClr val="334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pattern of precipitation and wind convergence broadly matches ERA5 (up to 0.95).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7818120" y="3337560"/>
            <a:ext cx="3886200" cy="128016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12700">
            <a:solidFill>
              <a:srgbClr val="DCE4E8"/>
            </a:solidFill>
            <a:prstDash val="solid"/>
          </a:ln>
          <a:effectLst>
            <a:outerShdw blurRad="63500" dist="25400" dir="16200000" algn="bl" rotWithShape="0">
              <a:srgbClr val="C9D4DA">
                <a:alpha val="50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7818120" y="3337560"/>
            <a:ext cx="82296" cy="1280160"/>
          </a:xfrm>
          <a:prstGeom prst="rect">
            <a:avLst/>
          </a:prstGeom>
          <a:solidFill>
            <a:srgbClr val="C1440E"/>
          </a:solidFill>
          <a:ln/>
        </p:spPr>
      </p:sp>
      <p:sp>
        <p:nvSpPr>
          <p:cNvPr id="14" name="Text 11"/>
          <p:cNvSpPr/>
          <p:nvPr/>
        </p:nvSpPr>
        <p:spPr>
          <a:xfrm>
            <a:off x="8019288" y="3447288"/>
            <a:ext cx="355701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527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Advection: poor</a:t>
            </a:r>
            <a:endParaRPr lang="en-US" sz="1550" dirty="0"/>
          </a:p>
        </p:txBody>
      </p:sp>
      <p:sp>
        <p:nvSpPr>
          <p:cNvPr id="15" name="Text 12"/>
          <p:cNvSpPr/>
          <p:nvPr/>
        </p:nvSpPr>
        <p:spPr>
          <a:xfrm>
            <a:off x="8019288" y="3794760"/>
            <a:ext cx="3520440" cy="7132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400" dirty="0">
                <a:solidFill>
                  <a:srgbClr val="334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advection pattern matches ERA5 weakly or not at all (0.50 or less).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7818120" y="4754880"/>
            <a:ext cx="3886200" cy="128016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12700">
            <a:solidFill>
              <a:srgbClr val="DCE4E8"/>
            </a:solidFill>
            <a:prstDash val="solid"/>
          </a:ln>
          <a:effectLst>
            <a:outerShdw blurRad="63500" dist="25400" dir="16200000" algn="bl" rotWithShape="0">
              <a:srgbClr val="C9D4DA">
                <a:alpha val="50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7818120" y="4754880"/>
            <a:ext cx="82296" cy="1280160"/>
          </a:xfrm>
          <a:prstGeom prst="rect">
            <a:avLst/>
          </a:prstGeom>
          <a:solidFill>
            <a:srgbClr val="2C7A3B"/>
          </a:solidFill>
          <a:ln/>
        </p:spPr>
      </p:sp>
      <p:sp>
        <p:nvSpPr>
          <p:cNvPr id="18" name="Text 15"/>
          <p:cNvSpPr/>
          <p:nvPr/>
        </p:nvSpPr>
        <p:spPr>
          <a:xfrm>
            <a:off x="8019288" y="4864608"/>
            <a:ext cx="355701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527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NorESM best, ACCESS worst</a:t>
            </a:r>
            <a:endParaRPr lang="en-US" sz="1550" dirty="0"/>
          </a:p>
        </p:txBody>
      </p:sp>
      <p:sp>
        <p:nvSpPr>
          <p:cNvPr id="19" name="Text 16"/>
          <p:cNvSpPr/>
          <p:nvPr/>
        </p:nvSpPr>
        <p:spPr>
          <a:xfrm>
            <a:off x="8019288" y="5212080"/>
            <a:ext cx="3520440" cy="7132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400" dirty="0">
                <a:solidFill>
                  <a:srgbClr val="334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Convergence pattern reaches 0.91 for NorESM, only 0.30 for ACCESS.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50292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CMIP6 HydroSource vs ERA5  |  wet-event moisture budget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3D5C"/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84048"/>
            <a:ext cx="112471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 BY MODEL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0B3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each one stands against ERA5</a:t>
            </a:r>
            <a:endParaRPr lang="en-US" sz="2900" dirty="0"/>
          </a:p>
        </p:txBody>
      </p:sp>
      <p:sp>
        <p:nvSpPr>
          <p:cNvPr id="5" name="Shape 3"/>
          <p:cNvSpPr/>
          <p:nvPr/>
        </p:nvSpPr>
        <p:spPr>
          <a:xfrm>
            <a:off x="502920" y="1691640"/>
            <a:ext cx="11201400" cy="713232"/>
          </a:xfrm>
          <a:prstGeom prst="roundRect">
            <a:avLst>
              <a:gd name="adj" fmla="val 6410"/>
            </a:avLst>
          </a:prstGeom>
          <a:solidFill>
            <a:srgbClr val="FFFFFF"/>
          </a:solidFill>
          <a:ln w="12700">
            <a:solidFill>
              <a:srgbClr val="DCE4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02920" y="1691640"/>
            <a:ext cx="82296" cy="713232"/>
          </a:xfrm>
          <a:prstGeom prst="rect">
            <a:avLst/>
          </a:prstGeom>
          <a:solidFill>
            <a:srgbClr val="2C7A3B"/>
          </a:solidFill>
          <a:ln/>
        </p:spPr>
      </p:sp>
      <p:sp>
        <p:nvSpPr>
          <p:cNvPr id="7" name="Text 5"/>
          <p:cNvSpPr/>
          <p:nvPr/>
        </p:nvSpPr>
        <p:spPr>
          <a:xfrm>
            <a:off x="685800" y="1691640"/>
            <a:ext cx="274320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527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NorESM2-MM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520440" y="1691640"/>
            <a:ext cx="804672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98000"/>
              </a:lnSpc>
              <a:buNone/>
            </a:pPr>
            <a:r>
              <a:rPr lang="en-US" sz="1600" dirty="0">
                <a:solidFill>
                  <a:srgbClr val="334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Closest to ERA5: supply 91 mm, best spatial match (0.91), near-ERA5 frequency. Wrong season (winter).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502920" y="2478024"/>
            <a:ext cx="11201400" cy="713232"/>
          </a:xfrm>
          <a:prstGeom prst="roundRect">
            <a:avLst>
              <a:gd name="adj" fmla="val 6410"/>
            </a:avLst>
          </a:prstGeom>
          <a:solidFill>
            <a:srgbClr val="FFFFFF"/>
          </a:solidFill>
          <a:ln w="12700">
            <a:solidFill>
              <a:srgbClr val="DCE4E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02920" y="2478024"/>
            <a:ext cx="82296" cy="713232"/>
          </a:xfrm>
          <a:prstGeom prst="rect">
            <a:avLst/>
          </a:prstGeom>
          <a:solidFill>
            <a:srgbClr val="2C7A3B"/>
          </a:solidFill>
          <a:ln/>
        </p:spPr>
      </p:sp>
      <p:sp>
        <p:nvSpPr>
          <p:cNvPr id="11" name="Text 9"/>
          <p:cNvSpPr/>
          <p:nvPr/>
        </p:nvSpPr>
        <p:spPr>
          <a:xfrm>
            <a:off x="685800" y="2478024"/>
            <a:ext cx="274320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527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MPI-ESM1-2-HR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3520440" y="2478024"/>
            <a:ext cx="804672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98000"/>
              </a:lnSpc>
              <a:buNone/>
            </a:pPr>
            <a:r>
              <a:rPr lang="en-US" sz="1600" dirty="0">
                <a:solidFill>
                  <a:srgbClr val="334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Strong spatial match (0.79); supply a bit low (73 mm). Wrong season (fall).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02920" y="3264408"/>
            <a:ext cx="11201400" cy="713232"/>
          </a:xfrm>
          <a:prstGeom prst="roundRect">
            <a:avLst>
              <a:gd name="adj" fmla="val 6410"/>
            </a:avLst>
          </a:prstGeom>
          <a:solidFill>
            <a:srgbClr val="FFFFFF"/>
          </a:solidFill>
          <a:ln w="12700">
            <a:solidFill>
              <a:srgbClr val="DCE4E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02920" y="3264408"/>
            <a:ext cx="82296" cy="713232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5" name="Text 13"/>
          <p:cNvSpPr/>
          <p:nvPr/>
        </p:nvSpPr>
        <p:spPr>
          <a:xfrm>
            <a:off x="685800" y="3264408"/>
            <a:ext cx="274320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527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MRI-ESM2-0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3520440" y="3264408"/>
            <a:ext cx="804672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98000"/>
              </a:lnSpc>
              <a:buNone/>
            </a:pPr>
            <a:r>
              <a:rPr lang="en-US" sz="1600" dirty="0">
                <a:solidFill>
                  <a:srgbClr val="334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Supply near ERA5 (79 mm) but weakest precipitation pattern; summer peak.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502920" y="4050792"/>
            <a:ext cx="11201400" cy="713232"/>
          </a:xfrm>
          <a:prstGeom prst="roundRect">
            <a:avLst>
              <a:gd name="adj" fmla="val 6410"/>
            </a:avLst>
          </a:prstGeom>
          <a:solidFill>
            <a:srgbClr val="FFFFFF"/>
          </a:solidFill>
          <a:ln w="12700">
            <a:solidFill>
              <a:srgbClr val="DCE4E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02920" y="4050792"/>
            <a:ext cx="82296" cy="713232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9" name="Text 17"/>
          <p:cNvSpPr/>
          <p:nvPr/>
        </p:nvSpPr>
        <p:spPr>
          <a:xfrm>
            <a:off x="685800" y="4050792"/>
            <a:ext cx="274320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527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CNRM-ESM2-1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3520440" y="4050792"/>
            <a:ext cx="804672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98000"/>
              </a:lnSpc>
              <a:buNone/>
            </a:pPr>
            <a:r>
              <a:rPr lang="en-US" sz="1600" dirty="0">
                <a:solidFill>
                  <a:srgbClr val="334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correct spring peak, but lowest supply (58 mm) and thinnest advection.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502920" y="4837176"/>
            <a:ext cx="11201400" cy="713232"/>
          </a:xfrm>
          <a:prstGeom prst="roundRect">
            <a:avLst>
              <a:gd name="adj" fmla="val 6410"/>
            </a:avLst>
          </a:prstGeom>
          <a:solidFill>
            <a:srgbClr val="FFFFFF"/>
          </a:solidFill>
          <a:ln w="12700">
            <a:solidFill>
              <a:srgbClr val="DCE4E8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02920" y="4837176"/>
            <a:ext cx="82296" cy="713232"/>
          </a:xfrm>
          <a:prstGeom prst="rect">
            <a:avLst/>
          </a:prstGeom>
          <a:solidFill>
            <a:srgbClr val="D68910"/>
          </a:solidFill>
          <a:ln/>
        </p:spPr>
      </p:sp>
      <p:sp>
        <p:nvSpPr>
          <p:cNvPr id="23" name="Text 21"/>
          <p:cNvSpPr/>
          <p:nvPr/>
        </p:nvSpPr>
        <p:spPr>
          <a:xfrm>
            <a:off x="685800" y="4837176"/>
            <a:ext cx="274320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527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BCC-CSM2-MR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3520440" y="4837176"/>
            <a:ext cx="804672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98000"/>
              </a:lnSpc>
              <a:buNone/>
            </a:pPr>
            <a:r>
              <a:rPr lang="en-US" sz="1600" dirty="0">
                <a:solidFill>
                  <a:srgbClr val="334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Over-supplies (110 mm); poorly placed wind pattern; winter peak.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502920" y="5623560"/>
            <a:ext cx="11201400" cy="713232"/>
          </a:xfrm>
          <a:prstGeom prst="roundRect">
            <a:avLst>
              <a:gd name="adj" fmla="val 6410"/>
            </a:avLst>
          </a:prstGeom>
          <a:solidFill>
            <a:srgbClr val="FFFFFF"/>
          </a:solidFill>
          <a:ln w="12700">
            <a:solidFill>
              <a:srgbClr val="DCE4E8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02920" y="5623560"/>
            <a:ext cx="82296" cy="713232"/>
          </a:xfrm>
          <a:prstGeom prst="rect">
            <a:avLst/>
          </a:prstGeom>
          <a:solidFill>
            <a:srgbClr val="C1440E"/>
          </a:solidFill>
          <a:ln/>
        </p:spPr>
      </p:sp>
      <p:sp>
        <p:nvSpPr>
          <p:cNvPr id="27" name="Text 25"/>
          <p:cNvSpPr/>
          <p:nvPr/>
        </p:nvSpPr>
        <p:spPr>
          <a:xfrm>
            <a:off x="685800" y="5623560"/>
            <a:ext cx="274320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527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ACCESS-CM2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3520440" y="5623560"/>
            <a:ext cx="804672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98000"/>
              </a:lnSpc>
              <a:buNone/>
            </a:pPr>
            <a:r>
              <a:rPr lang="en-US" sz="1600" dirty="0">
                <a:solidFill>
                  <a:srgbClr val="334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Weakest spatial match (0.30) and thin advection; least like ERA5. Down-weight.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50292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CMIP6 HydroSource vs ERA5  |  wet-event moisture budget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3D5C"/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84048"/>
            <a:ext cx="112471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NUMBER PER MODEL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0B3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spatial correlation, turned into a weight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502920" y="1298448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1527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well each model's wet-event convergence matches ERA5 across the basins, the mechanism that downscaling keeps.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11480" y="1783080"/>
            <a:ext cx="7040880" cy="4297680"/>
          </a:xfrm>
          <a:prstGeom prst="roundRect">
            <a:avLst>
              <a:gd name="adj" fmla="val 1064"/>
            </a:avLst>
          </a:prstGeom>
          <a:solidFill>
            <a:srgbClr val="FFFFFF"/>
          </a:solidFill>
          <a:ln w="12700">
            <a:solidFill>
              <a:srgbClr val="DCE4E8"/>
            </a:solidFill>
            <a:prstDash val="solid"/>
          </a:ln>
          <a:effectLst>
            <a:outerShdw blurRad="63500" dist="25400" dir="16200000" algn="bl" rotWithShape="0">
              <a:srgbClr val="C9D4DA">
                <a:alpha val="50000"/>
              </a:srgbClr>
            </a:outerShdw>
          </a:effectLst>
        </p:spPr>
      </p:sp>
      <p:pic>
        <p:nvPicPr>
          <p:cNvPr id="7" name="Image 0" descr="/home/claude/cmip_fig/f6_weight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874520"/>
            <a:ext cx="6858000" cy="411480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7635240" y="1874520"/>
            <a:ext cx="4069080" cy="205740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 w="12700">
            <a:solidFill>
              <a:srgbClr val="DCE4E8"/>
            </a:solidFill>
            <a:prstDash val="solid"/>
          </a:ln>
          <a:effectLst>
            <a:outerShdw blurRad="63500" dist="25400" dir="16200000" algn="bl" rotWithShape="0">
              <a:srgbClr val="C9D4DA">
                <a:alpha val="50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7635240" y="1874520"/>
            <a:ext cx="82296" cy="20574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7"/>
          <p:cNvSpPr/>
          <p:nvPr/>
        </p:nvSpPr>
        <p:spPr>
          <a:xfrm>
            <a:off x="7836408" y="1984248"/>
            <a:ext cx="373989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527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this number is</a:t>
            </a:r>
            <a:endParaRPr lang="en-US" sz="1550" dirty="0"/>
          </a:p>
        </p:txBody>
      </p:sp>
      <p:sp>
        <p:nvSpPr>
          <p:cNvPr id="11" name="Text 8"/>
          <p:cNvSpPr/>
          <p:nvPr/>
        </p:nvSpPr>
        <p:spPr>
          <a:xfrm>
            <a:off x="7836408" y="2331720"/>
            <a:ext cx="3703320" cy="14904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400" dirty="0">
                <a:solidFill>
                  <a:srgbClr val="334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spatial correlation across the six sub-basins: does the model make the same basins wet as ERA5? Higher means a closer match. It is the most telling single number, from 0.30 to 0.91.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7635240" y="4069080"/>
            <a:ext cx="4069080" cy="192024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DCE4E8"/>
            </a:solidFill>
            <a:prstDash val="solid"/>
          </a:ln>
          <a:effectLst>
            <a:outerShdw blurRad="63500" dist="25400" dir="16200000" algn="bl" rotWithShape="0">
              <a:srgbClr val="C9D4DA">
                <a:alpha val="50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7635240" y="4069080"/>
            <a:ext cx="82296" cy="1920240"/>
          </a:xfrm>
          <a:prstGeom prst="rect">
            <a:avLst/>
          </a:prstGeom>
          <a:solidFill>
            <a:srgbClr val="D68910"/>
          </a:solidFill>
          <a:ln/>
        </p:spPr>
      </p:sp>
      <p:sp>
        <p:nvSpPr>
          <p:cNvPr id="14" name="Text 11"/>
          <p:cNvSpPr/>
          <p:nvPr/>
        </p:nvSpPr>
        <p:spPr>
          <a:xfrm>
            <a:off x="7836408" y="4178808"/>
            <a:ext cx="373989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52730"/>
                </a:solidFill>
                <a:latin typeface="Calibri" pitchFamily="34" charset="0"/>
                <a:cs typeface="Calibri" pitchFamily="34" charset="-120"/>
              </a:rPr>
              <a:t>Weights</a:t>
            </a:r>
            <a:endParaRPr lang="en-US" sz="1550" dirty="0"/>
          </a:p>
        </p:txBody>
      </p:sp>
      <p:sp>
        <p:nvSpPr>
          <p:cNvPr id="15" name="Text 12"/>
          <p:cNvSpPr/>
          <p:nvPr/>
        </p:nvSpPr>
        <p:spPr>
          <a:xfrm>
            <a:off x="7836408" y="4526280"/>
            <a:ext cx="3703320" cy="13533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400" dirty="0">
                <a:solidFill>
                  <a:srgbClr val="334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basins and six models make this coarse. Show weighted and equal-weight results together, and treat it as a check, not a precise weighting.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0292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CMIP6 HydroSource vs ERA5  |  wet-event moisture budget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3D5C"/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84048"/>
            <a:ext cx="112471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SAYS ABOUT THE VIC4L FORCING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0B3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Precip, Tmax, Tmin, wind: what is and is not tested</a:t>
            </a:r>
            <a:endParaRPr lang="en-US" sz="2900" dirty="0"/>
          </a:p>
        </p:txBody>
      </p:sp>
      <p:sp>
        <p:nvSpPr>
          <p:cNvPr id="5" name="Shape 3"/>
          <p:cNvSpPr/>
          <p:nvPr/>
        </p:nvSpPr>
        <p:spPr>
          <a:xfrm>
            <a:off x="502920" y="1691640"/>
            <a:ext cx="11201400" cy="109728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12700">
            <a:solidFill>
              <a:srgbClr val="DCE4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02920" y="1691640"/>
            <a:ext cx="82296" cy="1097280"/>
          </a:xfrm>
          <a:prstGeom prst="rect">
            <a:avLst/>
          </a:prstGeom>
          <a:solidFill>
            <a:srgbClr val="2C7A3B"/>
          </a:solidFill>
          <a:ln/>
        </p:spPr>
      </p:sp>
      <p:sp>
        <p:nvSpPr>
          <p:cNvPr id="7" name="Text 5"/>
          <p:cNvSpPr/>
          <p:nvPr/>
        </p:nvSpPr>
        <p:spPr>
          <a:xfrm>
            <a:off x="685800" y="1819656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527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Precipitation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85800" y="2295144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C7A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Constrained: spatial pattern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3291840" y="1691640"/>
            <a:ext cx="8229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34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basins get the moisture, and when. Not the corrected daily amounts </a:t>
            </a:r>
            <a:r>
              <a:rPr lang="en-US" sz="1600" dirty="0" err="1">
                <a:solidFill>
                  <a:srgbClr val="334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Hydrosource</a:t>
            </a:r>
            <a:r>
              <a:rPr lang="en-US" sz="1600" dirty="0">
                <a:solidFill>
                  <a:srgbClr val="334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sees; those come from the target dataset.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02920" y="2862072"/>
            <a:ext cx="11201400" cy="109728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12700">
            <a:solidFill>
              <a:srgbClr val="DCE4E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02920" y="2862072"/>
            <a:ext cx="82296" cy="1097280"/>
          </a:xfrm>
          <a:prstGeom prst="rect">
            <a:avLst/>
          </a:prstGeom>
          <a:solidFill>
            <a:srgbClr val="D68910"/>
          </a:solidFill>
          <a:ln/>
        </p:spPr>
      </p:sp>
      <p:sp>
        <p:nvSpPr>
          <p:cNvPr id="12" name="Text 10"/>
          <p:cNvSpPr/>
          <p:nvPr/>
        </p:nvSpPr>
        <p:spPr>
          <a:xfrm>
            <a:off x="685800" y="2990088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527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Wind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85800" y="3465576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D689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Weak, indirect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291840" y="2862072"/>
            <a:ext cx="8229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34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moisture flux carries the large-scale wind, but </a:t>
            </a:r>
            <a:r>
              <a:rPr lang="en-US" sz="1600" dirty="0" err="1">
                <a:solidFill>
                  <a:srgbClr val="334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Hydrosource's</a:t>
            </a:r>
            <a:r>
              <a:rPr lang="en-US" sz="1600" dirty="0">
                <a:solidFill>
                  <a:srgbClr val="334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surface wind comes from NARR, outside this analysis.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02920" y="4032504"/>
            <a:ext cx="11201400" cy="109728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12700">
            <a:solidFill>
              <a:srgbClr val="DCE4E8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02920" y="4032504"/>
            <a:ext cx="82296" cy="1097280"/>
          </a:xfrm>
          <a:prstGeom prst="rect">
            <a:avLst/>
          </a:prstGeom>
          <a:solidFill>
            <a:srgbClr val="C1440E"/>
          </a:solidFill>
          <a:ln/>
        </p:spPr>
      </p:sp>
      <p:sp>
        <p:nvSpPr>
          <p:cNvPr id="17" name="Text 15"/>
          <p:cNvSpPr/>
          <p:nvPr/>
        </p:nvSpPr>
        <p:spPr>
          <a:xfrm>
            <a:off x="685800" y="4160520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527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Tmax / Tmin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85800" y="4636008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144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constrained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3291840" y="4032504"/>
            <a:ext cx="8229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34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temperature enters a moisture budget. Judge it from the model temperature evaluation and the corrected daily values.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502920" y="5202936"/>
            <a:ext cx="11201400" cy="109728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12700">
            <a:solidFill>
              <a:srgbClr val="DCE4E8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02920" y="5202936"/>
            <a:ext cx="82296" cy="1097280"/>
          </a:xfrm>
          <a:prstGeom prst="rect">
            <a:avLst/>
          </a:prstGeom>
          <a:solidFill>
            <a:srgbClr val="5B6B73"/>
          </a:solidFill>
          <a:ln/>
        </p:spPr>
      </p:sp>
      <p:sp>
        <p:nvSpPr>
          <p:cNvPr id="22" name="Text 20"/>
          <p:cNvSpPr/>
          <p:nvPr/>
        </p:nvSpPr>
        <p:spPr>
          <a:xfrm>
            <a:off x="685800" y="5330952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527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 configurations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685800" y="5806440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Cannot rank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3291840" y="5202936"/>
            <a:ext cx="8229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34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weight ranks the 6 models, not the 4 versions of each. Their spread needs a separate downscaled-product check.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50292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CMIP6 HydroSource vs ERA5  |  wet-event moisture budget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3">
            <a:extLst>
              <a:ext uri="{FF2B5EF4-FFF2-40B4-BE49-F238E27FC236}">
                <a16:creationId xmlns:a16="http://schemas.microsoft.com/office/drawing/2014/main" id="{D83FB54E-BDFE-53D3-E93D-CAB6087F25C8}"/>
              </a:ext>
            </a:extLst>
          </p:cNvPr>
          <p:cNvSpPr/>
          <p:nvPr/>
        </p:nvSpPr>
        <p:spPr>
          <a:xfrm>
            <a:off x="1730945" y="5742432"/>
            <a:ext cx="8345843" cy="519098"/>
          </a:xfrm>
          <a:prstGeom prst="roundRect">
            <a:avLst>
              <a:gd name="adj" fmla="val 1519"/>
            </a:avLst>
          </a:prstGeom>
          <a:solidFill>
            <a:srgbClr val="FFFFFF"/>
          </a:solidFill>
          <a:ln w="12700">
            <a:solidFill>
              <a:srgbClr val="DCE4E8"/>
            </a:solidFill>
            <a:prstDash val="solid"/>
          </a:ln>
          <a:effectLst>
            <a:outerShdw blurRad="63500" dist="25400" dir="16200000" algn="bl" rotWithShape="0">
              <a:srgbClr val="C9D4DA">
                <a:alpha val="50000"/>
              </a:srgbClr>
            </a:outerShdw>
          </a:effectLst>
        </p:spPr>
      </p:sp>
      <p:sp>
        <p:nvSpPr>
          <p:cNvPr id="2" name="Shape 0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3D5C"/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84048"/>
            <a:ext cx="112471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TO CONCLUDE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0B3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Credible physics, weighted and bounded</a:t>
            </a:r>
            <a:endParaRPr lang="en-US" sz="2900" dirty="0"/>
          </a:p>
        </p:txBody>
      </p:sp>
      <p:sp>
        <p:nvSpPr>
          <p:cNvPr id="5" name="Shape 3"/>
          <p:cNvSpPr/>
          <p:nvPr/>
        </p:nvSpPr>
        <p:spPr>
          <a:xfrm>
            <a:off x="502920" y="1828800"/>
            <a:ext cx="3611880" cy="3587262"/>
          </a:xfrm>
          <a:prstGeom prst="roundRect">
            <a:avLst>
              <a:gd name="adj" fmla="val 1519"/>
            </a:avLst>
          </a:prstGeom>
          <a:solidFill>
            <a:srgbClr val="FFFFFF"/>
          </a:solidFill>
          <a:ln w="12700">
            <a:solidFill>
              <a:srgbClr val="DCE4E8"/>
            </a:solidFill>
            <a:prstDash val="solid"/>
          </a:ln>
          <a:effectLst>
            <a:outerShdw blurRad="63500" dist="25400" dir="16200000" algn="bl" rotWithShape="0">
              <a:srgbClr val="C9D4DA">
                <a:alpha val="5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02920" y="1828800"/>
            <a:ext cx="45719" cy="3587262"/>
          </a:xfrm>
          <a:prstGeom prst="rect">
            <a:avLst/>
          </a:prstGeom>
          <a:solidFill>
            <a:srgbClr val="2C7A3B"/>
          </a:solidFill>
          <a:ln/>
        </p:spPr>
      </p:sp>
      <p:sp>
        <p:nvSpPr>
          <p:cNvPr id="7" name="Text 5"/>
          <p:cNvSpPr/>
          <p:nvPr/>
        </p:nvSpPr>
        <p:spPr>
          <a:xfrm>
            <a:off x="704088" y="1938528"/>
            <a:ext cx="328269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527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Mechanism is right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704088" y="2286000"/>
            <a:ext cx="3246120" cy="34564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600" dirty="0">
                <a:solidFill>
                  <a:srgbClr val="334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six make wet extremes by basin-wide moisture convergence, as ERA5 does.</a:t>
            </a:r>
            <a:endParaRPr lang="en-US" sz="1600" dirty="0"/>
          </a:p>
          <a:p>
            <a:pPr marL="0" indent="0">
              <a:lnSpc>
                <a:spcPct val="102000"/>
              </a:lnSpc>
              <a:buNone/>
            </a:pPr>
            <a:endParaRPr lang="en-US" sz="1600" dirty="0"/>
          </a:p>
          <a:p>
            <a:pPr marL="0" indent="0">
              <a:lnSpc>
                <a:spcPct val="102000"/>
              </a:lnSpc>
              <a:buNone/>
            </a:pPr>
            <a:r>
              <a:rPr lang="en-US" sz="1600" dirty="0">
                <a:solidFill>
                  <a:srgbClr val="334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large-scale physics the product inherits is credible, so the historical basis for a future response is sound.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297680" y="1828800"/>
            <a:ext cx="3611880" cy="3587262"/>
          </a:xfrm>
          <a:prstGeom prst="roundRect">
            <a:avLst>
              <a:gd name="adj" fmla="val 1519"/>
            </a:avLst>
          </a:prstGeom>
          <a:solidFill>
            <a:srgbClr val="FFFFFF"/>
          </a:solidFill>
          <a:ln w="12700">
            <a:solidFill>
              <a:srgbClr val="DCE4E8"/>
            </a:solidFill>
            <a:prstDash val="solid"/>
          </a:ln>
          <a:effectLst>
            <a:outerShdw blurRad="63500" dist="25400" dir="16200000" algn="bl" rotWithShape="0">
              <a:srgbClr val="C9D4DA">
                <a:alpha val="50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297680" y="1828800"/>
            <a:ext cx="45719" cy="3587262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1" name="Text 9"/>
          <p:cNvSpPr/>
          <p:nvPr/>
        </p:nvSpPr>
        <p:spPr>
          <a:xfrm>
            <a:off x="4498848" y="1938528"/>
            <a:ext cx="328269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527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Weight, then bound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4498848" y="2286000"/>
            <a:ext cx="3246120" cy="34564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600" dirty="0">
                <a:solidFill>
                  <a:srgbClr val="334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 the models by spatial match: NorESM and MPI high, ACCESS low.</a:t>
            </a:r>
            <a:endParaRPr lang="en-US" sz="1600" dirty="0"/>
          </a:p>
          <a:p>
            <a:pPr marL="0" indent="0">
              <a:lnSpc>
                <a:spcPct val="102000"/>
              </a:lnSpc>
              <a:buNone/>
            </a:pPr>
            <a:endParaRPr lang="en-US" sz="1600" dirty="0"/>
          </a:p>
          <a:p>
            <a:pPr marL="0" indent="0">
              <a:lnSpc>
                <a:spcPct val="102000"/>
              </a:lnSpc>
              <a:buNone/>
            </a:pPr>
            <a:r>
              <a:rPr lang="en-US" sz="1600" dirty="0">
                <a:solidFill>
                  <a:srgbClr val="334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 a weighted range, not a single number, and show the equal-weight case beside it.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8092440" y="1828800"/>
            <a:ext cx="3611880" cy="3587262"/>
          </a:xfrm>
          <a:prstGeom prst="roundRect">
            <a:avLst>
              <a:gd name="adj" fmla="val 1519"/>
            </a:avLst>
          </a:prstGeom>
          <a:solidFill>
            <a:srgbClr val="FFFFFF"/>
          </a:solidFill>
          <a:ln w="12700">
            <a:solidFill>
              <a:srgbClr val="DCE4E8"/>
            </a:solidFill>
            <a:prstDash val="solid"/>
          </a:ln>
          <a:effectLst>
            <a:outerShdw blurRad="63500" dist="25400" dir="16200000" algn="bl" rotWithShape="0">
              <a:srgbClr val="C9D4DA">
                <a:alpha val="50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8092440" y="1828800"/>
            <a:ext cx="45719" cy="3587262"/>
          </a:xfrm>
          <a:prstGeom prst="rect">
            <a:avLst/>
          </a:prstGeom>
          <a:solidFill>
            <a:srgbClr val="D68910"/>
          </a:solidFill>
          <a:ln/>
        </p:spPr>
      </p:sp>
      <p:sp>
        <p:nvSpPr>
          <p:cNvPr id="15" name="Text 13"/>
          <p:cNvSpPr/>
          <p:nvPr/>
        </p:nvSpPr>
        <p:spPr>
          <a:xfrm>
            <a:off x="8293608" y="1938528"/>
            <a:ext cx="328269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527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separate check remains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8293608" y="2286000"/>
            <a:ext cx="3246120" cy="34564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600" dirty="0">
                <a:solidFill>
                  <a:srgbClr val="334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says nothing about corrected daily extremes, temperature, surface wind, or the 24 versions.</a:t>
            </a:r>
            <a:endParaRPr lang="en-US" sz="1600" dirty="0"/>
          </a:p>
          <a:p>
            <a:pPr marL="0" indent="0">
              <a:lnSpc>
                <a:spcPct val="102000"/>
              </a:lnSpc>
              <a:buNone/>
            </a:pPr>
            <a:endParaRPr lang="en-US" sz="1600" dirty="0"/>
          </a:p>
          <a:p>
            <a:pPr marL="0" indent="0">
              <a:lnSpc>
                <a:spcPct val="102000"/>
              </a:lnSpc>
              <a:buNone/>
            </a:pPr>
            <a:r>
              <a:rPr lang="en-US" sz="1600" dirty="0">
                <a:solidFill>
                  <a:srgbClr val="334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of those needs its own evaluation before the forcing is trusted end to end.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50292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CMIP6 HydroSource vs ERA5  |  wet-event moisture budget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1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152E3BD-72CE-8D2C-6D7F-D0E70AE4E993}"/>
              </a:ext>
            </a:extLst>
          </p:cNvPr>
          <p:cNvSpPr txBox="1"/>
          <p:nvPr/>
        </p:nvSpPr>
        <p:spPr>
          <a:xfrm>
            <a:off x="1849818" y="5806764"/>
            <a:ext cx="8492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Hydrosource</a:t>
            </a:r>
            <a:r>
              <a:rPr lang="en-US" dirty="0"/>
              <a:t> references: </a:t>
            </a:r>
            <a:r>
              <a:rPr lang="en-US" dirty="0">
                <a:hlinkClick r:id="rId3"/>
              </a:rPr>
              <a:t>https://hydrosource2.ornl.gov/files/SWA9505V3/Reference/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1343</Words>
  <Application>Microsoft Macintosh PowerPoint</Application>
  <PresentationFormat>Widescreen</PresentationFormat>
  <Paragraphs>158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Jennifer Nakamura</cp:lastModifiedBy>
  <cp:revision>5</cp:revision>
  <dcterms:created xsi:type="dcterms:W3CDTF">2026-09-27T15:39:07Z</dcterms:created>
  <dcterms:modified xsi:type="dcterms:W3CDTF">2026-09-27T16:02:19Z</dcterms:modified>
</cp:coreProperties>
</file>